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71" r:id="rId2"/>
    <p:sldId id="259" r:id="rId3"/>
    <p:sldId id="281" r:id="rId4"/>
    <p:sldId id="282" r:id="rId5"/>
    <p:sldId id="260" r:id="rId6"/>
    <p:sldId id="279" r:id="rId7"/>
    <p:sldId id="261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08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2648-E075-4D9F-9CE9-FF8A8ECE5C78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10FF-1155-436A-AD3B-561F42AF4EE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2648-E075-4D9F-9CE9-FF8A8ECE5C78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10FF-1155-436A-AD3B-561F42AF4EE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2648-E075-4D9F-9CE9-FF8A8ECE5C78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10FF-1155-436A-AD3B-561F42AF4EE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2648-E075-4D9F-9CE9-FF8A8ECE5C78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10FF-1155-436A-AD3B-561F42AF4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974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2648-E075-4D9F-9CE9-FF8A8ECE5C78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10FF-1155-436A-AD3B-561F42AF4EE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2648-E075-4D9F-9CE9-FF8A8ECE5C78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10FF-1155-436A-AD3B-561F42AF4EE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2648-E075-4D9F-9CE9-FF8A8ECE5C78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10FF-1155-436A-AD3B-561F42AF4EE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2648-E075-4D9F-9CE9-FF8A8ECE5C78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10FF-1155-436A-AD3B-561F42AF4EE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2648-E075-4D9F-9CE9-FF8A8ECE5C78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10FF-1155-436A-AD3B-561F42AF4EE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2648-E075-4D9F-9CE9-FF8A8ECE5C78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10FF-1155-436A-AD3B-561F42AF4EE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2648-E075-4D9F-9CE9-FF8A8ECE5C78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10FF-1155-436A-AD3B-561F42AF4EE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2648-E075-4D9F-9CE9-FF8A8ECE5C78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BCD10FF-1155-436A-AD3B-561F42AF4EE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0352648-E075-4D9F-9CE9-FF8A8ECE5C78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BCD10FF-1155-436A-AD3B-561F42AF4EE7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0" y="5867400"/>
            <a:ext cx="2514600" cy="868363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marL="0" marR="0" lvl="0" indent="0" algn="ctr" rtl="0">
              <a:buNone/>
            </a:pPr>
            <a:r>
              <a:rPr lang="en-US" b="1" dirty="0" err="1" smtClean="0">
                <a:solidFill>
                  <a:srgbClr val="002060"/>
                </a:solidFill>
                <a:latin typeface="Visual Geez Unicode" pitchFamily="2" charset="0"/>
              </a:rPr>
              <a:t>የካቲት</a:t>
            </a:r>
            <a:r>
              <a:rPr lang="en-US" b="1" i="0" u="none" strike="noStrike" baseline="0" dirty="0" smtClean="0">
                <a:solidFill>
                  <a:srgbClr val="002060"/>
                </a:solidFill>
                <a:latin typeface="Times New Roman"/>
              </a:rPr>
              <a:t>፣ </a:t>
            </a:r>
            <a:r>
              <a:rPr lang="am-ET" b="1" i="0" u="none" strike="noStrike" baseline="0" dirty="0" smtClean="0">
                <a:solidFill>
                  <a:srgbClr val="002060"/>
                </a:solidFill>
                <a:latin typeface="Times New Roman"/>
              </a:rPr>
              <a:t>201</a:t>
            </a:r>
            <a:r>
              <a:rPr lang="en-US" b="1" i="0" u="none" strike="noStrike" baseline="0" dirty="0" smtClean="0">
                <a:solidFill>
                  <a:srgbClr val="002060"/>
                </a:solidFill>
                <a:latin typeface="Times New Roman"/>
              </a:rPr>
              <a:t>7</a:t>
            </a:r>
            <a:endParaRPr lang="am-ET" b="1" i="0" u="none" strike="noStrike" baseline="0" dirty="0" smtClean="0">
              <a:solidFill>
                <a:srgbClr val="002060"/>
              </a:solidFill>
              <a:latin typeface="Times New Roman"/>
            </a:endParaRPr>
          </a:p>
          <a:p>
            <a:pPr marL="0" marR="0" lvl="0" indent="0" algn="ctr" rtl="0">
              <a:buNone/>
            </a:pPr>
            <a:r>
              <a:rPr lang="am-ET" b="1" i="0" u="none" strike="noStrike" baseline="0" dirty="0" smtClean="0">
                <a:solidFill>
                  <a:srgbClr val="002060"/>
                </a:solidFill>
                <a:latin typeface="Nyala"/>
              </a:rPr>
              <a:t>ወራቤ</a:t>
            </a:r>
            <a:endParaRPr lang="am-ET" b="1" i="0" u="none" strike="noStrike" baseline="0" dirty="0" smtClean="0">
              <a:solidFill>
                <a:srgbClr val="002060"/>
              </a:solidFill>
              <a:latin typeface="Times New Roman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228601" y="1630659"/>
            <a:ext cx="8686799" cy="3990888"/>
            <a:chOff x="-119495" y="855453"/>
            <a:chExt cx="9034895" cy="4707147"/>
          </a:xfrm>
          <a:solidFill>
            <a:srgbClr val="FFC000"/>
          </a:solidFill>
        </p:grpSpPr>
        <p:sp>
          <p:nvSpPr>
            <p:cNvPr id="14" name="Rectangle 10"/>
            <p:cNvSpPr/>
            <p:nvPr/>
          </p:nvSpPr>
          <p:spPr>
            <a:xfrm>
              <a:off x="1752600" y="855453"/>
              <a:ext cx="7162800" cy="4707147"/>
            </a:xfrm>
            <a:custGeom>
              <a:avLst/>
              <a:gdLst>
                <a:gd name="connsiteX0" fmla="*/ 0 w 4319764"/>
                <a:gd name="connsiteY0" fmla="*/ 0 h 4055853"/>
                <a:gd name="connsiteX1" fmla="*/ 4319764 w 4319764"/>
                <a:gd name="connsiteY1" fmla="*/ 0 h 4055853"/>
                <a:gd name="connsiteX2" fmla="*/ 4319764 w 4319764"/>
                <a:gd name="connsiteY2" fmla="*/ 4055853 h 4055853"/>
                <a:gd name="connsiteX3" fmla="*/ 0 w 4319764"/>
                <a:gd name="connsiteY3" fmla="*/ 4055853 h 4055853"/>
                <a:gd name="connsiteX4" fmla="*/ 0 w 4319764"/>
                <a:gd name="connsiteY4" fmla="*/ 0 h 4055853"/>
                <a:gd name="connsiteX0" fmla="*/ 0 w 4319764"/>
                <a:gd name="connsiteY0" fmla="*/ 0 h 4055853"/>
                <a:gd name="connsiteX1" fmla="*/ 4319764 w 4319764"/>
                <a:gd name="connsiteY1" fmla="*/ 0 h 4055853"/>
                <a:gd name="connsiteX2" fmla="*/ 4319764 w 4319764"/>
                <a:gd name="connsiteY2" fmla="*/ 4055853 h 4055853"/>
                <a:gd name="connsiteX3" fmla="*/ 0 w 4319764"/>
                <a:gd name="connsiteY3" fmla="*/ 4055853 h 4055853"/>
                <a:gd name="connsiteX4" fmla="*/ 2427704 w 4319764"/>
                <a:gd name="connsiteY4" fmla="*/ 2137913 h 4055853"/>
                <a:gd name="connsiteX5" fmla="*/ 0 w 4319764"/>
                <a:gd name="connsiteY5" fmla="*/ 0 h 4055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319764" h="4055853">
                  <a:moveTo>
                    <a:pt x="0" y="0"/>
                  </a:moveTo>
                  <a:lnTo>
                    <a:pt x="4319764" y="0"/>
                  </a:lnTo>
                  <a:lnTo>
                    <a:pt x="4319764" y="4055853"/>
                  </a:lnTo>
                  <a:lnTo>
                    <a:pt x="0" y="4055853"/>
                  </a:lnTo>
                  <a:cubicBezTo>
                    <a:pt x="1227" y="3451045"/>
                    <a:pt x="2426477" y="2742721"/>
                    <a:pt x="2427704" y="2137913"/>
                  </a:cubicBezTo>
                  <a:lnTo>
                    <a:pt x="0" y="0"/>
                  </a:lnTo>
                  <a:close/>
                </a:path>
              </a:pathLst>
            </a:custGeom>
            <a:grpFill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2060"/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-119495" y="1295400"/>
              <a:ext cx="9034895" cy="923330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algn="ctr"/>
              <a:endParaRPr lang="en-US" sz="5400" dirty="0" smtClean="0">
                <a:solidFill>
                  <a:srgbClr val="002060"/>
                </a:solidFill>
                <a:latin typeface="Arial Black" pitchFamily="34" charset="0"/>
              </a:endParaRPr>
            </a:p>
          </p:txBody>
        </p:sp>
      </p:grpSp>
      <p:sp>
        <p:nvSpPr>
          <p:cNvPr id="24" name="Rectangle 23"/>
          <p:cNvSpPr/>
          <p:nvPr/>
        </p:nvSpPr>
        <p:spPr>
          <a:xfrm>
            <a:off x="230839" y="2205227"/>
            <a:ext cx="876300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am-ET" sz="5400" b="1" kern="1600" dirty="0" smtClean="0">
                <a:solidFill>
                  <a:srgbClr val="0070C0"/>
                </a:solidFill>
              </a:rPr>
              <a:t>የስልጤ</a:t>
            </a:r>
            <a:r>
              <a:rPr lang="am-ET" sz="5400" b="1" i="0" u="none" strike="noStrike" kern="1600" baseline="0" dirty="0" smtClean="0">
                <a:solidFill>
                  <a:srgbClr val="0070C0"/>
                </a:solidFill>
                <a:latin typeface="Times New Roman"/>
              </a:rPr>
              <a:t> </a:t>
            </a:r>
            <a:r>
              <a:rPr lang="am-ET" sz="5400" b="1" kern="1600" dirty="0" smtClean="0">
                <a:solidFill>
                  <a:srgbClr val="0070C0"/>
                </a:solidFill>
              </a:rPr>
              <a:t>ዞን</a:t>
            </a:r>
            <a:r>
              <a:rPr lang="am-ET" sz="5400" b="1" i="0" u="none" strike="noStrike" kern="1600" baseline="0" dirty="0" smtClean="0">
                <a:solidFill>
                  <a:srgbClr val="0070C0"/>
                </a:solidFill>
                <a:latin typeface="Times New Roman"/>
              </a:rPr>
              <a:t> </a:t>
            </a:r>
            <a:r>
              <a:rPr lang="am-ET" sz="5400" b="1" kern="1600" dirty="0" smtClean="0">
                <a:solidFill>
                  <a:srgbClr val="0070C0"/>
                </a:solidFill>
              </a:rPr>
              <a:t>ሳይንስና</a:t>
            </a:r>
            <a:r>
              <a:rPr lang="am-ET" sz="5400" b="1" i="0" u="none" strike="noStrike" kern="1600" baseline="0" dirty="0" smtClean="0">
                <a:solidFill>
                  <a:srgbClr val="0070C0"/>
                </a:solidFill>
                <a:latin typeface="Times New Roman"/>
              </a:rPr>
              <a:t> </a:t>
            </a:r>
            <a:r>
              <a:rPr lang="am-ET" sz="5400" b="1" kern="1600" dirty="0" smtClean="0">
                <a:solidFill>
                  <a:srgbClr val="0070C0"/>
                </a:solidFill>
              </a:rPr>
              <a:t>ኢንፎርሜሽን</a:t>
            </a:r>
            <a:r>
              <a:rPr lang="am-ET" sz="5400" b="1" i="0" u="none" strike="noStrike" kern="1600" baseline="0" dirty="0" smtClean="0">
                <a:solidFill>
                  <a:srgbClr val="0070C0"/>
                </a:solidFill>
                <a:latin typeface="Times New Roman"/>
              </a:rPr>
              <a:t> </a:t>
            </a:r>
            <a:r>
              <a:rPr lang="am-ET" sz="5400" b="1" kern="1600" dirty="0" smtClean="0">
                <a:solidFill>
                  <a:srgbClr val="0070C0"/>
                </a:solidFill>
              </a:rPr>
              <a:t>ቴክኖሎጂ</a:t>
            </a:r>
            <a:r>
              <a:rPr lang="am-ET" sz="5400" b="1" i="0" u="none" strike="noStrike" kern="1600" baseline="0" dirty="0" smtClean="0">
                <a:solidFill>
                  <a:srgbClr val="0070C0"/>
                </a:solidFill>
                <a:latin typeface="Times New Roman"/>
              </a:rPr>
              <a:t> </a:t>
            </a:r>
            <a:r>
              <a:rPr lang="am-ET" sz="5400" b="1" kern="1600" dirty="0" smtClean="0">
                <a:solidFill>
                  <a:srgbClr val="0070C0"/>
                </a:solidFill>
              </a:rPr>
              <a:t>መምሪያ</a:t>
            </a:r>
            <a:r>
              <a:rPr lang="am-ET" sz="5400" b="1" i="0" u="none" strike="noStrike" kern="1600" baseline="0" dirty="0" smtClean="0">
                <a:solidFill>
                  <a:srgbClr val="0070C0"/>
                </a:solidFill>
                <a:latin typeface="Times New Roman"/>
              </a:rPr>
              <a:t> </a:t>
            </a:r>
            <a:r>
              <a:rPr lang="am-ET" sz="5400" b="1" kern="1600" dirty="0" smtClean="0">
                <a:solidFill>
                  <a:srgbClr val="0070C0"/>
                </a:solidFill>
              </a:rPr>
              <a:t>የ</a:t>
            </a:r>
            <a:r>
              <a:rPr lang="am-ET" sz="5400" b="1" i="0" u="none" strike="noStrike" kern="1600" baseline="0" dirty="0" smtClean="0">
                <a:solidFill>
                  <a:srgbClr val="0070C0"/>
                </a:solidFill>
                <a:latin typeface="Times New Roman"/>
              </a:rPr>
              <a:t>2017 </a:t>
            </a:r>
            <a:r>
              <a:rPr lang="am-ET" sz="5400" b="1" kern="1600" dirty="0" smtClean="0">
                <a:solidFill>
                  <a:srgbClr val="0070C0"/>
                </a:solidFill>
              </a:rPr>
              <a:t>ዓ</a:t>
            </a:r>
            <a:r>
              <a:rPr lang="am-ET" sz="5400" b="1" i="0" u="none" strike="noStrike" kern="1600" baseline="0" dirty="0" smtClean="0">
                <a:solidFill>
                  <a:srgbClr val="0070C0"/>
                </a:solidFill>
                <a:latin typeface="Times New Roman"/>
              </a:rPr>
              <a:t>.</a:t>
            </a:r>
            <a:r>
              <a:rPr lang="en-US" sz="5400" b="1" kern="1600" dirty="0" smtClean="0">
                <a:solidFill>
                  <a:srgbClr val="0070C0"/>
                </a:solidFill>
              </a:rPr>
              <a:t>ል</a:t>
            </a:r>
            <a:r>
              <a:rPr lang="am-ET" sz="5400" b="1" i="0" u="none" strike="noStrike" kern="1600" baseline="0" dirty="0" smtClean="0">
                <a:solidFill>
                  <a:srgbClr val="0070C0"/>
                </a:solidFill>
                <a:latin typeface="Times New Roman"/>
              </a:rPr>
              <a:t> </a:t>
            </a:r>
            <a:r>
              <a:rPr lang="en-US" sz="5400" b="1" kern="1600" dirty="0" err="1" smtClean="0">
                <a:solidFill>
                  <a:srgbClr val="0070C0"/>
                </a:solidFill>
              </a:rPr>
              <a:t>የካቲት</a:t>
            </a:r>
            <a:r>
              <a:rPr lang="en-US" sz="5400" b="1" kern="1600" dirty="0" smtClean="0">
                <a:solidFill>
                  <a:srgbClr val="0070C0"/>
                </a:solidFill>
              </a:rPr>
              <a:t> </a:t>
            </a:r>
            <a:r>
              <a:rPr lang="en-US" sz="5400" b="1" kern="1600" dirty="0" err="1" smtClean="0">
                <a:solidFill>
                  <a:srgbClr val="0070C0"/>
                </a:solidFill>
              </a:rPr>
              <a:t>ወር</a:t>
            </a:r>
            <a:r>
              <a:rPr lang="en-US" sz="5400" b="1" kern="1600" dirty="0" smtClean="0">
                <a:solidFill>
                  <a:srgbClr val="0070C0"/>
                </a:solidFill>
              </a:rPr>
              <a:t>  </a:t>
            </a:r>
            <a:r>
              <a:rPr lang="en-US" sz="5400" b="1" kern="1600" dirty="0" err="1" smtClean="0">
                <a:solidFill>
                  <a:srgbClr val="0070C0"/>
                </a:solidFill>
              </a:rPr>
              <a:t>ዕቅድ</a:t>
            </a:r>
            <a:r>
              <a:rPr lang="en-US" sz="5400" b="1" kern="1600" dirty="0" smtClean="0">
                <a:solidFill>
                  <a:srgbClr val="0070C0"/>
                </a:solidFill>
              </a:rPr>
              <a:t> </a:t>
            </a:r>
            <a:r>
              <a:rPr lang="en-US" sz="5400" b="1" kern="1600" dirty="0" err="1" smtClean="0">
                <a:solidFill>
                  <a:srgbClr val="0070C0"/>
                </a:solidFill>
              </a:rPr>
              <a:t>አፈጻጸም</a:t>
            </a:r>
            <a:r>
              <a:rPr lang="en-US" sz="5400" b="1" kern="1600" dirty="0" smtClean="0">
                <a:solidFill>
                  <a:srgbClr val="0070C0"/>
                </a:solidFill>
              </a:rPr>
              <a:t> </a:t>
            </a:r>
            <a:r>
              <a:rPr lang="en-US" sz="5400" b="1" kern="1600" dirty="0" err="1" smtClean="0">
                <a:solidFill>
                  <a:srgbClr val="0070C0"/>
                </a:solidFill>
              </a:rPr>
              <a:t>ሪፖርት</a:t>
            </a:r>
            <a:endParaRPr lang="en-US" sz="5400" dirty="0" smtClean="0">
              <a:solidFill>
                <a:srgbClr val="0070C0"/>
              </a:solidFill>
              <a:latin typeface="Arial Black" pitchFamily="34" charset="0"/>
            </a:endParaRPr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62400" y="809625"/>
            <a:ext cx="12954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49117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229600" cy="914400"/>
          </a:xfrm>
        </p:spPr>
        <p:txBody>
          <a:bodyPr>
            <a:prstTxWarp prst="textChevronInverted">
              <a:avLst/>
            </a:prstTxWarp>
            <a:noAutofit/>
          </a:bodyPr>
          <a:lstStyle/>
          <a:p>
            <a:pPr marR="0" rtl="0"/>
            <a:r>
              <a:rPr lang="am-ET" sz="4800" b="1" i="0" u="none" strike="noStrike" kern="1600" baseline="0" dirty="0" smtClean="0">
                <a:solidFill>
                  <a:srgbClr val="C00000"/>
                </a:solidFill>
                <a:latin typeface="Nyala"/>
              </a:rPr>
              <a:t>በ</a:t>
            </a:r>
            <a:r>
              <a:rPr lang="am-ET" sz="4800" b="1" i="0" u="none" strike="noStrike" kern="1600" baseline="0" dirty="0" smtClean="0">
                <a:solidFill>
                  <a:srgbClr val="C00000"/>
                </a:solidFill>
                <a:latin typeface="Cambria"/>
              </a:rPr>
              <a:t>2017 </a:t>
            </a:r>
            <a:r>
              <a:rPr lang="am-ET" sz="4800" b="1" i="0" u="none" strike="noStrike" kern="1600" baseline="0" dirty="0" smtClean="0">
                <a:solidFill>
                  <a:srgbClr val="C00000"/>
                </a:solidFill>
                <a:latin typeface="Nyala"/>
              </a:rPr>
              <a:t>በጀት</a:t>
            </a:r>
            <a:r>
              <a:rPr lang="am-ET" sz="4800" b="1" i="0" u="none" strike="noStrike" kern="1600" baseline="0" dirty="0" smtClean="0">
                <a:solidFill>
                  <a:srgbClr val="C00000"/>
                </a:solidFill>
                <a:latin typeface="Cambria"/>
              </a:rPr>
              <a:t> </a:t>
            </a:r>
            <a:r>
              <a:rPr lang="am-ET" sz="4800" b="1" i="0" u="none" strike="noStrike" kern="1600" baseline="0" dirty="0" smtClean="0">
                <a:solidFill>
                  <a:srgbClr val="C00000"/>
                </a:solidFill>
                <a:latin typeface="Nyala"/>
              </a:rPr>
              <a:t>በ</a:t>
            </a:r>
            <a:r>
              <a:rPr lang="en-US" sz="4800" b="1" kern="1600" dirty="0" err="1" smtClean="0">
                <a:solidFill>
                  <a:srgbClr val="C00000"/>
                </a:solidFill>
                <a:latin typeface="Cambria"/>
              </a:rPr>
              <a:t>የካቲት</a:t>
            </a:r>
            <a:r>
              <a:rPr lang="en-US" sz="4800" b="1" kern="1600" dirty="0" smtClean="0">
                <a:solidFill>
                  <a:srgbClr val="C00000"/>
                </a:solidFill>
                <a:latin typeface="Cambria"/>
              </a:rPr>
              <a:t> </a:t>
            </a:r>
            <a:r>
              <a:rPr lang="am-ET" sz="4800" b="1" i="0" u="none" strike="noStrike" kern="1600" baseline="0" dirty="0" smtClean="0">
                <a:solidFill>
                  <a:srgbClr val="C00000"/>
                </a:solidFill>
                <a:latin typeface="Nyala"/>
              </a:rPr>
              <a:t>ወ</a:t>
            </a:r>
            <a:r>
              <a:rPr lang="en-US" sz="4800" b="1" kern="1600" dirty="0">
                <a:solidFill>
                  <a:srgbClr val="C00000"/>
                </a:solidFill>
                <a:latin typeface="Nyala"/>
              </a:rPr>
              <a:t>ር</a:t>
            </a:r>
            <a:r>
              <a:rPr lang="am-ET" sz="4800" b="1" i="0" u="none" strike="noStrike" kern="1600" baseline="0" dirty="0" smtClean="0">
                <a:solidFill>
                  <a:srgbClr val="C00000"/>
                </a:solidFill>
                <a:latin typeface="Cambria"/>
              </a:rPr>
              <a:t> </a:t>
            </a:r>
            <a:r>
              <a:rPr lang="am-ET" sz="4800" b="1" i="0" u="none" strike="noStrike" kern="1600" baseline="0" dirty="0" smtClean="0">
                <a:solidFill>
                  <a:srgbClr val="C00000"/>
                </a:solidFill>
                <a:latin typeface="Nyala"/>
              </a:rPr>
              <a:t>የተከናወኑ</a:t>
            </a:r>
            <a:r>
              <a:rPr lang="am-ET" sz="4800" b="1" i="0" u="none" strike="noStrike" kern="1600" baseline="0" dirty="0" smtClean="0">
                <a:solidFill>
                  <a:srgbClr val="C00000"/>
                </a:solidFill>
                <a:latin typeface="Cambria"/>
              </a:rPr>
              <a:t> </a:t>
            </a:r>
            <a:r>
              <a:rPr lang="am-ET" sz="4800" b="1" i="0" u="none" strike="noStrike" kern="1600" baseline="0" dirty="0" smtClean="0">
                <a:solidFill>
                  <a:srgbClr val="C00000"/>
                </a:solidFill>
                <a:latin typeface="Nyala"/>
              </a:rPr>
              <a:t>ዋና</a:t>
            </a:r>
            <a:r>
              <a:rPr lang="am-ET" sz="4800" b="1" i="0" u="none" strike="noStrike" kern="1600" baseline="0" dirty="0" smtClean="0">
                <a:solidFill>
                  <a:srgbClr val="C00000"/>
                </a:solidFill>
                <a:latin typeface="Cambria"/>
              </a:rPr>
              <a:t> </a:t>
            </a:r>
            <a:r>
              <a:rPr lang="am-ET" sz="4800" b="1" i="0" u="none" strike="noStrike" kern="1600" baseline="0" dirty="0" smtClean="0">
                <a:solidFill>
                  <a:srgbClr val="C00000"/>
                </a:solidFill>
                <a:latin typeface="Nyala"/>
              </a:rPr>
              <a:t>ዋና</a:t>
            </a:r>
            <a:r>
              <a:rPr lang="am-ET" sz="4800" b="1" i="0" u="none" strike="noStrike" kern="1600" baseline="0" dirty="0" smtClean="0">
                <a:solidFill>
                  <a:srgbClr val="C00000"/>
                </a:solidFill>
                <a:latin typeface="Cambria"/>
              </a:rPr>
              <a:t> </a:t>
            </a:r>
            <a:r>
              <a:rPr lang="am-ET" sz="4800" b="1" i="0" u="none" strike="noStrike" kern="1600" baseline="0" dirty="0" smtClean="0">
                <a:solidFill>
                  <a:srgbClr val="C00000"/>
                </a:solidFill>
                <a:latin typeface="Nyala"/>
              </a:rPr>
              <a:t>ተግባራት</a:t>
            </a:r>
            <a:endParaRPr lang="am-ET" sz="4800" b="1" i="0" u="none" strike="noStrike" kern="1600" baseline="0" dirty="0" smtClean="0">
              <a:solidFill>
                <a:srgbClr val="C00000"/>
              </a:solidFill>
              <a:latin typeface="Power Geez Unicode1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6700" y="1290221"/>
            <a:ext cx="8610600" cy="5143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200000"/>
              </a:lnSpc>
              <a:buBlip>
                <a:blip r:embed="rId2"/>
              </a:buBlip>
            </a:pPr>
            <a:r>
              <a:rPr lang="en-US" sz="2800" dirty="0" err="1" smtClean="0"/>
              <a:t>በኢኮቴ</a:t>
            </a:r>
            <a:r>
              <a:rPr lang="en-US" sz="2800" dirty="0" smtClean="0"/>
              <a:t> </a:t>
            </a:r>
            <a:r>
              <a:rPr lang="en-US" sz="2800" dirty="0" err="1"/>
              <a:t>ዘርፍ</a:t>
            </a:r>
            <a:r>
              <a:rPr lang="en-US" sz="2800" dirty="0"/>
              <a:t> </a:t>
            </a:r>
            <a:r>
              <a:rPr lang="en-US" sz="2800" dirty="0" err="1"/>
              <a:t>ለተሰማሩ</a:t>
            </a:r>
            <a:r>
              <a:rPr lang="en-US" sz="2800" dirty="0"/>
              <a:t> </a:t>
            </a:r>
            <a:r>
              <a:rPr lang="en-US" sz="2800" dirty="0" err="1"/>
              <a:t>ድርጅቶች</a:t>
            </a:r>
            <a:r>
              <a:rPr lang="en-US" sz="2800" dirty="0"/>
              <a:t> </a:t>
            </a:r>
            <a:r>
              <a:rPr lang="en-US" sz="2800" dirty="0" err="1"/>
              <a:t>የተሰጠ</a:t>
            </a:r>
            <a:r>
              <a:rPr lang="en-US" sz="2800" dirty="0"/>
              <a:t> </a:t>
            </a:r>
            <a:r>
              <a:rPr lang="en-US" sz="2800" dirty="0" err="1"/>
              <a:t>የብቃት</a:t>
            </a:r>
            <a:r>
              <a:rPr lang="en-US" sz="2800" dirty="0"/>
              <a:t> </a:t>
            </a:r>
            <a:r>
              <a:rPr lang="en-US" sz="2800" dirty="0" err="1"/>
              <a:t>ማረጋገጫ</a:t>
            </a:r>
            <a:r>
              <a:rPr lang="en-US" sz="2800" dirty="0"/>
              <a:t> </a:t>
            </a:r>
            <a:r>
              <a:rPr lang="en-US" sz="2800" dirty="0" err="1"/>
              <a:t>በቁጥር</a:t>
            </a:r>
            <a:r>
              <a:rPr lang="en-US" sz="2800" dirty="0"/>
              <a:t> </a:t>
            </a:r>
            <a:r>
              <a:rPr lang="en-US" sz="2800" dirty="0" err="1"/>
              <a:t>እቅድ</a:t>
            </a:r>
            <a:r>
              <a:rPr lang="en-US" sz="2800" dirty="0"/>
              <a:t> </a:t>
            </a:r>
            <a:r>
              <a:rPr lang="en-US" sz="2800" dirty="0" smtClean="0"/>
              <a:t>05 </a:t>
            </a:r>
            <a:r>
              <a:rPr lang="en-US" sz="2800" dirty="0" err="1" smtClean="0"/>
              <a:t>ክንውን</a:t>
            </a:r>
            <a:r>
              <a:rPr lang="en-US" sz="2800" dirty="0" smtClean="0"/>
              <a:t> </a:t>
            </a:r>
            <a:r>
              <a:rPr lang="en-US" sz="2800" dirty="0" smtClean="0"/>
              <a:t>06 </a:t>
            </a:r>
            <a:r>
              <a:rPr lang="en-US" sz="2800" dirty="0" err="1" smtClean="0"/>
              <a:t>አፈፃፀም</a:t>
            </a:r>
            <a:r>
              <a:rPr lang="en-US" sz="2800" dirty="0" smtClean="0"/>
              <a:t> </a:t>
            </a:r>
            <a:r>
              <a:rPr lang="en-US" sz="2800" dirty="0"/>
              <a:t>100</a:t>
            </a:r>
            <a:r>
              <a:rPr lang="en-US" sz="2800" dirty="0" smtClean="0"/>
              <a:t>%፣</a:t>
            </a:r>
          </a:p>
          <a:p>
            <a:pPr marL="457200" indent="-457200" algn="just">
              <a:lnSpc>
                <a:spcPct val="200000"/>
              </a:lnSpc>
              <a:buBlip>
                <a:blip r:embed="rId2"/>
              </a:buBlip>
            </a:pPr>
            <a:r>
              <a:rPr lang="en-US" sz="2800" dirty="0" err="1"/>
              <a:t>በኢኮቴ</a:t>
            </a:r>
            <a:r>
              <a:rPr lang="en-US" sz="2800" dirty="0"/>
              <a:t> </a:t>
            </a:r>
            <a:r>
              <a:rPr lang="en-US" sz="2800" dirty="0" err="1"/>
              <a:t>ዘርፍ</a:t>
            </a:r>
            <a:r>
              <a:rPr lang="en-US" sz="2800" dirty="0"/>
              <a:t> </a:t>
            </a:r>
            <a:r>
              <a:rPr lang="en-US" sz="2800" dirty="0" err="1"/>
              <a:t>ለተሰማሩ</a:t>
            </a:r>
            <a:r>
              <a:rPr lang="en-US" sz="2800" dirty="0"/>
              <a:t> </a:t>
            </a:r>
            <a:r>
              <a:rPr lang="en-US" sz="2800" dirty="0" err="1"/>
              <a:t>ድርጅቶች</a:t>
            </a:r>
            <a:r>
              <a:rPr lang="en-US" sz="2800" dirty="0"/>
              <a:t> </a:t>
            </a:r>
            <a:r>
              <a:rPr lang="en-US" sz="2800" dirty="0" err="1" smtClean="0"/>
              <a:t>የብቃት</a:t>
            </a:r>
            <a:r>
              <a:rPr lang="en-US" sz="2800" dirty="0" smtClean="0"/>
              <a:t> </a:t>
            </a:r>
            <a:r>
              <a:rPr lang="en-US" sz="2800" dirty="0" err="1" smtClean="0"/>
              <a:t>ማረጋገጫ</a:t>
            </a:r>
            <a:r>
              <a:rPr lang="en-US" sz="2800" dirty="0" smtClean="0"/>
              <a:t> </a:t>
            </a:r>
            <a:r>
              <a:rPr lang="en-US" sz="2800" dirty="0" err="1" smtClean="0"/>
              <a:t>እና</a:t>
            </a:r>
            <a:r>
              <a:rPr lang="en-US" sz="2800" dirty="0" smtClean="0"/>
              <a:t> </a:t>
            </a:r>
            <a:r>
              <a:rPr lang="en-US" sz="2800" dirty="0" err="1" smtClean="0"/>
              <a:t>ነባር</a:t>
            </a:r>
            <a:r>
              <a:rPr lang="en-US" sz="2800" dirty="0" smtClean="0"/>
              <a:t> </a:t>
            </a:r>
            <a:r>
              <a:rPr lang="en-US" sz="2800" dirty="0" err="1" smtClean="0"/>
              <a:t>ፍቃድ</a:t>
            </a:r>
            <a:r>
              <a:rPr lang="en-US" sz="2800" dirty="0" smtClean="0"/>
              <a:t> </a:t>
            </a:r>
            <a:r>
              <a:rPr lang="en-US" sz="2800" dirty="0" err="1" smtClean="0"/>
              <a:t>የተደረገ</a:t>
            </a:r>
            <a:r>
              <a:rPr lang="en-US" sz="2800" dirty="0" smtClean="0"/>
              <a:t> </a:t>
            </a:r>
            <a:r>
              <a:rPr lang="en-US" sz="2800" dirty="0" err="1" smtClean="0"/>
              <a:t>ዕድሳት</a:t>
            </a:r>
            <a:r>
              <a:rPr lang="en-US" sz="2800" dirty="0" smtClean="0"/>
              <a:t> </a:t>
            </a:r>
            <a:r>
              <a:rPr lang="en-US" sz="2800" dirty="0" err="1"/>
              <a:t>በቁጥር</a:t>
            </a:r>
            <a:r>
              <a:rPr lang="en-US" sz="2800" dirty="0"/>
              <a:t> </a:t>
            </a:r>
            <a:r>
              <a:rPr lang="en-US" sz="2800" dirty="0" err="1"/>
              <a:t>እቅድ</a:t>
            </a:r>
            <a:r>
              <a:rPr lang="en-US" sz="2800" dirty="0"/>
              <a:t> </a:t>
            </a:r>
            <a:r>
              <a:rPr lang="en-US" sz="2800" dirty="0" smtClean="0"/>
              <a:t>16 </a:t>
            </a:r>
            <a:r>
              <a:rPr lang="en-US" sz="2800" dirty="0" err="1" smtClean="0"/>
              <a:t>ክንውን</a:t>
            </a:r>
            <a:r>
              <a:rPr lang="en-US" sz="2800" dirty="0" smtClean="0"/>
              <a:t> </a:t>
            </a:r>
            <a:r>
              <a:rPr lang="en-US" sz="2800" dirty="0" smtClean="0"/>
              <a:t>21 </a:t>
            </a:r>
            <a:r>
              <a:rPr lang="en-US" sz="2800" dirty="0" err="1" smtClean="0"/>
              <a:t>አፈፃፀም</a:t>
            </a:r>
            <a:r>
              <a:rPr lang="en-US" sz="2800" dirty="0" smtClean="0"/>
              <a:t> </a:t>
            </a:r>
            <a:r>
              <a:rPr lang="en-US" sz="2800" dirty="0"/>
              <a:t>100</a:t>
            </a:r>
            <a:r>
              <a:rPr lang="en-US" sz="2800" dirty="0" smtClean="0"/>
              <a:t>%፣</a:t>
            </a:r>
          </a:p>
          <a:p>
            <a:pPr marL="457200" indent="-457200" algn="just">
              <a:lnSpc>
                <a:spcPct val="200000"/>
              </a:lnSpc>
              <a:buBlip>
                <a:blip r:embed="rId2"/>
              </a:buBlip>
            </a:pPr>
            <a:r>
              <a:rPr lang="en-US" sz="2800" dirty="0" err="1" smtClean="0"/>
              <a:t>በኢኮቴ</a:t>
            </a:r>
            <a:r>
              <a:rPr lang="en-US" sz="2800" dirty="0" smtClean="0"/>
              <a:t> </a:t>
            </a:r>
            <a:r>
              <a:rPr lang="en-US" sz="2800" dirty="0" err="1"/>
              <a:t>ዘርፍ</a:t>
            </a:r>
            <a:r>
              <a:rPr lang="en-US" sz="2800" dirty="0"/>
              <a:t> </a:t>
            </a:r>
            <a:r>
              <a:rPr lang="en-US" sz="2800" dirty="0" err="1"/>
              <a:t>ለተሰማሩ</a:t>
            </a:r>
            <a:r>
              <a:rPr lang="en-US" sz="2800" dirty="0"/>
              <a:t> </a:t>
            </a:r>
            <a:r>
              <a:rPr lang="en-US" sz="2800" dirty="0" err="1"/>
              <a:t>ድርጅቶች</a:t>
            </a:r>
            <a:r>
              <a:rPr lang="en-US" sz="2800" dirty="0"/>
              <a:t> </a:t>
            </a:r>
            <a:r>
              <a:rPr lang="en-US" sz="2800" dirty="0" err="1"/>
              <a:t>የተደረደ</a:t>
            </a:r>
            <a:r>
              <a:rPr lang="en-US" sz="2800" dirty="0"/>
              <a:t> </a:t>
            </a:r>
            <a:r>
              <a:rPr lang="en-US" sz="2800" dirty="0" err="1"/>
              <a:t>ቁጥጥር</a:t>
            </a:r>
            <a:r>
              <a:rPr lang="en-US" sz="2800" dirty="0"/>
              <a:t> </a:t>
            </a:r>
            <a:r>
              <a:rPr lang="en-US" sz="2800" dirty="0" err="1"/>
              <a:t>ድፋፍ</a:t>
            </a:r>
            <a:r>
              <a:rPr lang="en-US" sz="2800" dirty="0"/>
              <a:t>  </a:t>
            </a:r>
            <a:r>
              <a:rPr lang="en-US" sz="2800" dirty="0" err="1"/>
              <a:t>በቁጥር</a:t>
            </a:r>
            <a:r>
              <a:rPr lang="en-US" sz="2800" dirty="0"/>
              <a:t> </a:t>
            </a:r>
            <a:r>
              <a:rPr lang="en-US" sz="2800" dirty="0" err="1"/>
              <a:t>እቅድ</a:t>
            </a:r>
            <a:r>
              <a:rPr lang="en-US" sz="2800" dirty="0"/>
              <a:t>  </a:t>
            </a:r>
            <a:r>
              <a:rPr lang="en-US" sz="2800" dirty="0" smtClean="0"/>
              <a:t>17 </a:t>
            </a:r>
            <a:r>
              <a:rPr lang="en-US" sz="2800" dirty="0" err="1" smtClean="0"/>
              <a:t>ክንውን</a:t>
            </a:r>
            <a:r>
              <a:rPr lang="en-US" sz="2800" dirty="0" smtClean="0"/>
              <a:t> </a:t>
            </a:r>
            <a:r>
              <a:rPr lang="en-US" sz="2800" dirty="0" smtClean="0"/>
              <a:t>24 </a:t>
            </a:r>
            <a:r>
              <a:rPr lang="en-US" sz="2800" dirty="0" err="1" smtClean="0"/>
              <a:t>አፈፃፀም</a:t>
            </a:r>
            <a:r>
              <a:rPr lang="en-US" sz="2800" dirty="0" smtClean="0"/>
              <a:t> 100%፣</a:t>
            </a:r>
          </a:p>
        </p:txBody>
      </p:sp>
    </p:spTree>
    <p:extLst>
      <p:ext uri="{BB962C8B-B14F-4D97-AF65-F5344CB8AC3E}">
        <p14:creationId xmlns:p14="http://schemas.microsoft.com/office/powerpoint/2010/main" val="3956786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229600" cy="551688"/>
          </a:xfrm>
        </p:spPr>
        <p:txBody>
          <a:bodyPr>
            <a:prstTxWarp prst="textChevronInverted">
              <a:avLst/>
            </a:prstTxWarp>
            <a:noAutofit/>
          </a:bodyPr>
          <a:lstStyle/>
          <a:p>
            <a:pPr marR="0" rtl="0"/>
            <a:r>
              <a:rPr lang="en-US" sz="3600" b="1" kern="1600" dirty="0" err="1" smtClean="0">
                <a:solidFill>
                  <a:srgbClr val="C00000"/>
                </a:solidFill>
                <a:latin typeface="Nyala"/>
              </a:rPr>
              <a:t>የቀጠለ</a:t>
            </a:r>
            <a:r>
              <a:rPr lang="en-US" sz="3600" b="1" kern="1600" dirty="0" smtClean="0">
                <a:solidFill>
                  <a:srgbClr val="C00000"/>
                </a:solidFill>
                <a:latin typeface="Nyala"/>
              </a:rPr>
              <a:t>…………………</a:t>
            </a:r>
            <a:endParaRPr lang="am-ET" sz="3600" b="1" i="0" u="none" strike="noStrike" kern="1600" baseline="0" dirty="0" smtClean="0">
              <a:solidFill>
                <a:srgbClr val="C00000"/>
              </a:solidFill>
              <a:latin typeface="Power Geez Unicode1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6700" y="859334"/>
            <a:ext cx="861060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50000"/>
              </a:lnSpc>
              <a:buBlip>
                <a:blip r:embed="rId2"/>
              </a:buBlip>
            </a:pPr>
            <a:r>
              <a:rPr lang="en-US" sz="2800" dirty="0" err="1" smtClean="0"/>
              <a:t>ኮዲሮች</a:t>
            </a:r>
            <a:r>
              <a:rPr lang="en-US" sz="2800" dirty="0" smtClean="0"/>
              <a:t> </a:t>
            </a:r>
            <a:r>
              <a:rPr lang="en-US" sz="2800" dirty="0" err="1"/>
              <a:t>ኢንሼቲቭ</a:t>
            </a:r>
            <a:r>
              <a:rPr lang="en-US" sz="2800" dirty="0"/>
              <a:t> </a:t>
            </a:r>
            <a:r>
              <a:rPr lang="en-US" sz="2800" dirty="0" err="1"/>
              <a:t>ፕሮግራም</a:t>
            </a:r>
            <a:r>
              <a:rPr lang="en-US" sz="2800" dirty="0"/>
              <a:t> </a:t>
            </a:r>
            <a:r>
              <a:rPr lang="en-US" sz="2800" dirty="0" err="1"/>
              <a:t>ስልጠና</a:t>
            </a:r>
            <a:r>
              <a:rPr lang="en-US" sz="2800" dirty="0"/>
              <a:t> </a:t>
            </a:r>
            <a:r>
              <a:rPr lang="en-US" sz="2800" dirty="0" err="1"/>
              <a:t>የተሳተፉ</a:t>
            </a:r>
            <a:r>
              <a:rPr lang="en-US" sz="2800" dirty="0"/>
              <a:t> </a:t>
            </a:r>
            <a:r>
              <a:rPr lang="en-US" sz="2800" dirty="0" err="1"/>
              <a:t>ወጣቶችና</a:t>
            </a:r>
            <a:r>
              <a:rPr lang="en-US" sz="2800" dirty="0"/>
              <a:t> </a:t>
            </a:r>
            <a:r>
              <a:rPr lang="en-US" sz="2800" dirty="0" err="1"/>
              <a:t>ለመንግስት</a:t>
            </a:r>
            <a:r>
              <a:rPr lang="en-US" sz="2800" dirty="0"/>
              <a:t> </a:t>
            </a:r>
            <a:r>
              <a:rPr lang="en-US" sz="2800" dirty="0" err="1"/>
              <a:t>ሰራተኛ</a:t>
            </a:r>
            <a:r>
              <a:rPr lang="en-US" sz="2800" dirty="0"/>
              <a:t> </a:t>
            </a:r>
            <a:r>
              <a:rPr lang="en-US" sz="2800" dirty="0" err="1"/>
              <a:t>በቁጥር</a:t>
            </a:r>
            <a:r>
              <a:rPr lang="en-US" sz="2800" dirty="0"/>
              <a:t> </a:t>
            </a:r>
            <a:r>
              <a:rPr lang="en-US" sz="2800" dirty="0" err="1"/>
              <a:t>እቅድ</a:t>
            </a:r>
            <a:r>
              <a:rPr lang="en-US" sz="2800" dirty="0"/>
              <a:t> </a:t>
            </a:r>
            <a:r>
              <a:rPr lang="en-US" sz="2800" dirty="0" smtClean="0"/>
              <a:t>749 </a:t>
            </a:r>
            <a:r>
              <a:rPr lang="en-US" sz="2800" dirty="0" err="1"/>
              <a:t>ክንውን</a:t>
            </a:r>
            <a:r>
              <a:rPr lang="en-US" sz="2800" dirty="0"/>
              <a:t> </a:t>
            </a:r>
            <a:r>
              <a:rPr lang="en-US" sz="2800" dirty="0" smtClean="0"/>
              <a:t>380 </a:t>
            </a:r>
            <a:r>
              <a:rPr lang="en-US" sz="2800" dirty="0" err="1" smtClean="0"/>
              <a:t>አፈፃጸም</a:t>
            </a:r>
            <a:r>
              <a:rPr lang="en-US" sz="2800" dirty="0" smtClean="0"/>
              <a:t> 50%፣</a:t>
            </a:r>
          </a:p>
          <a:p>
            <a:pPr marL="457200" indent="-457200" algn="just">
              <a:lnSpc>
                <a:spcPct val="150000"/>
              </a:lnSpc>
              <a:buBlip>
                <a:blip r:embed="rId2"/>
              </a:buBlip>
            </a:pPr>
            <a:r>
              <a:rPr lang="en-US" sz="2800" dirty="0" err="1" smtClean="0"/>
              <a:t>ዌብሳይቶችን</a:t>
            </a:r>
            <a:r>
              <a:rPr lang="en-US" sz="2800" dirty="0" smtClean="0"/>
              <a:t> </a:t>
            </a:r>
            <a:r>
              <a:rPr lang="en-US" sz="2800" dirty="0" err="1" smtClean="0"/>
              <a:t>ማልማት</a:t>
            </a:r>
            <a:r>
              <a:rPr lang="en-US" sz="2800" dirty="0" smtClean="0"/>
              <a:t> </a:t>
            </a:r>
            <a:r>
              <a:rPr lang="en-US" sz="2800" dirty="0" err="1" smtClean="0"/>
              <a:t>እቅድ</a:t>
            </a:r>
            <a:r>
              <a:rPr lang="en-US" sz="2800" dirty="0" smtClean="0"/>
              <a:t> 1 </a:t>
            </a:r>
            <a:r>
              <a:rPr lang="en-US" sz="2800" dirty="0" err="1" smtClean="0"/>
              <a:t>ክንውን</a:t>
            </a:r>
            <a:r>
              <a:rPr lang="en-US" sz="2800" dirty="0" smtClean="0"/>
              <a:t> 1 </a:t>
            </a:r>
            <a:r>
              <a:rPr lang="en-US" sz="2800" dirty="0" err="1" smtClean="0"/>
              <a:t>አፈፃፀም</a:t>
            </a:r>
            <a:r>
              <a:rPr lang="en-US" sz="2800" dirty="0" smtClean="0"/>
              <a:t> 100፤</a:t>
            </a:r>
            <a:endParaRPr lang="en-US" sz="2800" dirty="0" smtClean="0"/>
          </a:p>
          <a:p>
            <a:pPr marL="457200" indent="-457200" algn="just">
              <a:buBlip>
                <a:blip r:embed="rId2"/>
              </a:buBlip>
            </a:pPr>
            <a:r>
              <a:rPr lang="en-US" sz="2800" dirty="0" err="1"/>
              <a:t>የኢኮቴ</a:t>
            </a:r>
            <a:r>
              <a:rPr lang="en-US" sz="2800" dirty="0"/>
              <a:t> </a:t>
            </a:r>
            <a:r>
              <a:rPr lang="en-US" sz="2800" dirty="0" err="1"/>
              <a:t>መሳሪያዎች</a:t>
            </a:r>
            <a:r>
              <a:rPr lang="en-US" sz="2800" dirty="0"/>
              <a:t> </a:t>
            </a:r>
            <a:r>
              <a:rPr lang="en-US" sz="2800" dirty="0" err="1"/>
              <a:t>ስፔስፊኬሽን</a:t>
            </a:r>
            <a:r>
              <a:rPr lang="en-US" sz="2800" dirty="0"/>
              <a:t> </a:t>
            </a:r>
            <a:r>
              <a:rPr lang="en-US" sz="2800" dirty="0" err="1"/>
              <a:t>ሰነድ</a:t>
            </a:r>
            <a:r>
              <a:rPr lang="en-US" sz="2800" dirty="0"/>
              <a:t> </a:t>
            </a:r>
            <a:r>
              <a:rPr lang="en-US" sz="2800" dirty="0" err="1"/>
              <a:t>ማዘጋጀት</a:t>
            </a:r>
            <a:r>
              <a:rPr lang="en-US" sz="2800" dirty="0"/>
              <a:t> 	</a:t>
            </a:r>
            <a:r>
              <a:rPr lang="en-US" sz="2800" dirty="0" err="1"/>
              <a:t>በቁጥር</a:t>
            </a:r>
            <a:r>
              <a:rPr lang="en-US" sz="2800" dirty="0"/>
              <a:t>	 </a:t>
            </a:r>
            <a:r>
              <a:rPr lang="en-US" sz="2800" dirty="0" err="1"/>
              <a:t>እቅድ</a:t>
            </a:r>
            <a:r>
              <a:rPr lang="en-US" sz="2800" dirty="0"/>
              <a:t> </a:t>
            </a:r>
            <a:r>
              <a:rPr lang="en-US" sz="2800" dirty="0"/>
              <a:t>3</a:t>
            </a:r>
            <a:r>
              <a:rPr lang="en-US" sz="2800" dirty="0" smtClean="0"/>
              <a:t> </a:t>
            </a:r>
            <a:r>
              <a:rPr lang="en-US" sz="2800" dirty="0" err="1" smtClean="0"/>
              <a:t>ክንውን</a:t>
            </a:r>
            <a:r>
              <a:rPr lang="en-US" sz="2800" dirty="0" smtClean="0"/>
              <a:t> </a:t>
            </a:r>
            <a:r>
              <a:rPr lang="en-US" sz="2800" dirty="0" smtClean="0"/>
              <a:t>7 </a:t>
            </a:r>
            <a:r>
              <a:rPr lang="en-US" sz="2800" dirty="0" err="1" smtClean="0"/>
              <a:t>አፈፃፀም</a:t>
            </a:r>
            <a:r>
              <a:rPr lang="en-US" sz="2800" dirty="0" smtClean="0"/>
              <a:t> </a:t>
            </a:r>
            <a:r>
              <a:rPr lang="en-US" sz="2800" dirty="0"/>
              <a:t>100%፣</a:t>
            </a:r>
          </a:p>
          <a:p>
            <a:pPr marL="457200" indent="-457200" algn="just">
              <a:buBlip>
                <a:blip r:embed="rId2"/>
              </a:buBlip>
            </a:pPr>
            <a:r>
              <a:rPr lang="en-US" sz="2800" dirty="0" err="1"/>
              <a:t>ለተቋማት</a:t>
            </a:r>
            <a:r>
              <a:rPr lang="en-US" sz="2800" dirty="0"/>
              <a:t> </a:t>
            </a:r>
            <a:r>
              <a:rPr lang="en-US" sz="2800" dirty="0" err="1"/>
              <a:t>የተዘጋጁና</a:t>
            </a:r>
            <a:r>
              <a:rPr lang="en-US" sz="2800" dirty="0"/>
              <a:t> </a:t>
            </a:r>
            <a:r>
              <a:rPr lang="en-US" sz="2800" dirty="0" err="1"/>
              <a:t>ወቅታዊ</a:t>
            </a:r>
            <a:r>
              <a:rPr lang="en-US" sz="2800" dirty="0"/>
              <a:t> </a:t>
            </a:r>
            <a:r>
              <a:rPr lang="en-US" sz="2800" dirty="0" err="1"/>
              <a:t>የተደረጉ</a:t>
            </a:r>
            <a:r>
              <a:rPr lang="en-US" sz="2800" dirty="0"/>
              <a:t> </a:t>
            </a:r>
            <a:r>
              <a:rPr lang="en-US" sz="2800" dirty="0" err="1"/>
              <a:t>የኢኮቴ</a:t>
            </a:r>
            <a:r>
              <a:rPr lang="en-US" sz="2800" dirty="0"/>
              <a:t> </a:t>
            </a:r>
            <a:r>
              <a:rPr lang="en-US" sz="2800" dirty="0" err="1"/>
              <a:t>መሳሪያዎች</a:t>
            </a:r>
            <a:r>
              <a:rPr lang="en-US" sz="2800" dirty="0"/>
              <a:t> </a:t>
            </a:r>
            <a:r>
              <a:rPr lang="en-US" sz="2800" dirty="0" err="1"/>
              <a:t>ስፔስፊኬሽን</a:t>
            </a:r>
            <a:r>
              <a:rPr lang="en-US" sz="2800" dirty="0"/>
              <a:t> </a:t>
            </a:r>
            <a:r>
              <a:rPr lang="en-US" sz="2800" dirty="0" err="1"/>
              <a:t>ሰነድ</a:t>
            </a:r>
            <a:r>
              <a:rPr lang="en-US" sz="2800" dirty="0"/>
              <a:t> </a:t>
            </a:r>
            <a:r>
              <a:rPr lang="en-US" sz="2800" dirty="0" err="1"/>
              <a:t>ማሰራጨት</a:t>
            </a:r>
            <a:r>
              <a:rPr lang="en-US" sz="2800" dirty="0"/>
              <a:t> </a:t>
            </a:r>
            <a:r>
              <a:rPr lang="en-US" sz="2800" dirty="0" err="1"/>
              <a:t>በቁጥር</a:t>
            </a:r>
            <a:r>
              <a:rPr lang="en-US" sz="2800" dirty="0"/>
              <a:t> </a:t>
            </a:r>
            <a:r>
              <a:rPr lang="en-US" sz="2800" dirty="0" err="1"/>
              <a:t>እቅድ</a:t>
            </a:r>
            <a:r>
              <a:rPr lang="en-US" sz="2800" dirty="0"/>
              <a:t> </a:t>
            </a:r>
            <a:r>
              <a:rPr lang="en-US" sz="2800" dirty="0" smtClean="0"/>
              <a:t>3ክንውን 5 </a:t>
            </a:r>
            <a:r>
              <a:rPr lang="en-US" sz="2800" dirty="0" err="1" smtClean="0"/>
              <a:t>አፈፃፀ</a:t>
            </a:r>
            <a:r>
              <a:rPr lang="en-US" sz="2800" dirty="0" smtClean="0"/>
              <a:t> </a:t>
            </a:r>
            <a:r>
              <a:rPr lang="en-US" sz="2800" dirty="0"/>
              <a:t>ም 100</a:t>
            </a:r>
            <a:r>
              <a:rPr lang="en-US" sz="2800" dirty="0" smtClean="0"/>
              <a:t>%፣</a:t>
            </a:r>
          </a:p>
          <a:p>
            <a:pPr marL="457200" indent="-457200" algn="just">
              <a:buBlip>
                <a:blip r:embed="rId2"/>
              </a:buBlip>
            </a:pPr>
            <a:r>
              <a:rPr lang="en-US" sz="2800" dirty="0" err="1" smtClean="0"/>
              <a:t>የኢኮቴ</a:t>
            </a:r>
            <a:r>
              <a:rPr lang="en-US" sz="2800" dirty="0" smtClean="0"/>
              <a:t> </a:t>
            </a:r>
            <a:r>
              <a:rPr lang="en-US" sz="2800" dirty="0" err="1" smtClean="0"/>
              <a:t>መሳሪያዎች</a:t>
            </a:r>
            <a:r>
              <a:rPr lang="en-US" sz="2800" dirty="0" smtClean="0"/>
              <a:t> </a:t>
            </a:r>
            <a:r>
              <a:rPr lang="en-US" sz="2800" dirty="0" err="1" smtClean="0"/>
              <a:t>የጨረታ</a:t>
            </a:r>
            <a:r>
              <a:rPr lang="en-US" sz="2800" dirty="0" smtClean="0"/>
              <a:t> </a:t>
            </a:r>
            <a:r>
              <a:rPr lang="en-US" sz="2800" dirty="0" err="1" smtClean="0"/>
              <a:t>ሰነድ</a:t>
            </a:r>
            <a:r>
              <a:rPr lang="en-US" sz="2800" dirty="0" smtClean="0"/>
              <a:t> </a:t>
            </a:r>
            <a:r>
              <a:rPr lang="en-US" sz="2800" dirty="0" err="1" smtClean="0"/>
              <a:t>መገምገም</a:t>
            </a:r>
            <a:r>
              <a:rPr lang="en-US" sz="2800" dirty="0" smtClean="0"/>
              <a:t> </a:t>
            </a:r>
            <a:r>
              <a:rPr lang="en-US" sz="2800" dirty="0" err="1" smtClean="0"/>
              <a:t>እቅድ</a:t>
            </a:r>
            <a:r>
              <a:rPr lang="en-US" sz="2800" dirty="0" smtClean="0"/>
              <a:t> 10 </a:t>
            </a:r>
            <a:r>
              <a:rPr lang="en-US" sz="2800" dirty="0" err="1" smtClean="0"/>
              <a:t>ክንውን</a:t>
            </a:r>
            <a:r>
              <a:rPr lang="en-US" sz="2800" dirty="0" smtClean="0"/>
              <a:t> 18 </a:t>
            </a:r>
            <a:r>
              <a:rPr lang="en-US" sz="2800" dirty="0" err="1" smtClean="0"/>
              <a:t>አፈፃፀም</a:t>
            </a:r>
            <a:r>
              <a:rPr lang="en-US" sz="2800" dirty="0" smtClean="0"/>
              <a:t> 100፤</a:t>
            </a:r>
          </a:p>
        </p:txBody>
      </p:sp>
    </p:spTree>
    <p:extLst>
      <p:ext uri="{BB962C8B-B14F-4D97-AF65-F5344CB8AC3E}">
        <p14:creationId xmlns:p14="http://schemas.microsoft.com/office/powerpoint/2010/main" val="3000249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304800" y="228600"/>
            <a:ext cx="8229600" cy="551688"/>
          </a:xfrm>
          <a:prstGeom prst="rect">
            <a:avLst/>
          </a:prstGeom>
        </p:spPr>
        <p:txBody>
          <a:bodyPr vert="horz" lIns="0" rIns="0" bIns="0" numCol="1" anchor="b">
            <a:prstTxWarp prst="textChevronInverted">
              <a:avLst/>
            </a:prstTxWarp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kern="1600" dirty="0" err="1" smtClean="0">
                <a:solidFill>
                  <a:srgbClr val="C00000"/>
                </a:solidFill>
                <a:latin typeface="Nyala"/>
              </a:rPr>
              <a:t>የቀጠለ</a:t>
            </a:r>
            <a:r>
              <a:rPr lang="en-US" sz="3600" b="1" kern="1600" dirty="0" smtClean="0">
                <a:solidFill>
                  <a:srgbClr val="C00000"/>
                </a:solidFill>
                <a:latin typeface="Nyala"/>
              </a:rPr>
              <a:t>…………………</a:t>
            </a:r>
            <a:endParaRPr lang="am-ET" sz="3600" b="1" kern="1600" dirty="0" smtClean="0">
              <a:solidFill>
                <a:srgbClr val="C00000"/>
              </a:solidFill>
              <a:latin typeface="Power Geez Unicode1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6700" y="990600"/>
            <a:ext cx="8610600" cy="4282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200000"/>
              </a:lnSpc>
              <a:buBlip>
                <a:blip r:embed="rId2"/>
              </a:buBlip>
            </a:pPr>
            <a:r>
              <a:rPr lang="en-US" sz="2800" dirty="0" err="1" smtClean="0"/>
              <a:t>ለተቋማት</a:t>
            </a:r>
            <a:r>
              <a:rPr lang="en-US" sz="2800" dirty="0" smtClean="0"/>
              <a:t> </a:t>
            </a:r>
            <a:r>
              <a:rPr lang="en-US" sz="2800" dirty="0" err="1"/>
              <a:t>የኔትወርክ</a:t>
            </a:r>
            <a:r>
              <a:rPr lang="en-US" sz="2800" dirty="0"/>
              <a:t> </a:t>
            </a:r>
            <a:r>
              <a:rPr lang="en-US" sz="2800" dirty="0" err="1"/>
              <a:t>መሰረተ</a:t>
            </a:r>
            <a:r>
              <a:rPr lang="en-US" sz="2800" dirty="0"/>
              <a:t> </a:t>
            </a:r>
            <a:r>
              <a:rPr lang="en-US" sz="2800" dirty="0" err="1"/>
              <a:t>ልማትና</a:t>
            </a:r>
            <a:r>
              <a:rPr lang="en-US" sz="2800" dirty="0"/>
              <a:t> </a:t>
            </a:r>
            <a:r>
              <a:rPr lang="en-US" sz="2800" dirty="0" err="1"/>
              <a:t>ዲዛይን</a:t>
            </a:r>
            <a:r>
              <a:rPr lang="en-US" sz="2800" dirty="0"/>
              <a:t> </a:t>
            </a:r>
            <a:r>
              <a:rPr lang="en-US" sz="2800" dirty="0" err="1"/>
              <a:t>ሰነድ</a:t>
            </a:r>
            <a:r>
              <a:rPr lang="en-US" sz="2800" dirty="0"/>
              <a:t> </a:t>
            </a:r>
            <a:r>
              <a:rPr lang="en-US" sz="2800" dirty="0" err="1"/>
              <a:t>ማዘጋጀት</a:t>
            </a:r>
            <a:r>
              <a:rPr lang="en-US" sz="2800" dirty="0"/>
              <a:t> </a:t>
            </a:r>
            <a:r>
              <a:rPr lang="en-US" sz="2800" dirty="0" err="1"/>
              <a:t>በቁጥር</a:t>
            </a:r>
            <a:r>
              <a:rPr lang="en-US" sz="2800" dirty="0"/>
              <a:t> </a:t>
            </a:r>
            <a:r>
              <a:rPr lang="en-US" sz="2800" dirty="0" err="1"/>
              <a:t>እቅድ</a:t>
            </a:r>
            <a:r>
              <a:rPr lang="en-US" sz="2800" dirty="0"/>
              <a:t> </a:t>
            </a:r>
            <a:r>
              <a:rPr lang="en-US" sz="2800" dirty="0" smtClean="0"/>
              <a:t>01 </a:t>
            </a:r>
            <a:r>
              <a:rPr lang="en-US" sz="2800" dirty="0" err="1" smtClean="0"/>
              <a:t>ክንውን</a:t>
            </a:r>
            <a:r>
              <a:rPr lang="en-US" sz="2800" dirty="0" smtClean="0"/>
              <a:t> </a:t>
            </a:r>
            <a:r>
              <a:rPr lang="en-US" sz="2800" dirty="0" smtClean="0"/>
              <a:t>01 </a:t>
            </a:r>
            <a:r>
              <a:rPr lang="en-US" sz="2800" dirty="0" err="1" smtClean="0"/>
              <a:t>አፈፃፀም</a:t>
            </a:r>
            <a:r>
              <a:rPr lang="en-US" sz="2800" dirty="0" smtClean="0"/>
              <a:t> </a:t>
            </a:r>
            <a:r>
              <a:rPr lang="en-US" sz="2800" dirty="0"/>
              <a:t>100</a:t>
            </a:r>
            <a:r>
              <a:rPr lang="en-US" sz="2800" dirty="0" smtClean="0"/>
              <a:t>%፣</a:t>
            </a:r>
            <a:endParaRPr lang="en-US" sz="2800" dirty="0" smtClean="0">
              <a:solidFill>
                <a:srgbClr val="FF0000"/>
              </a:solidFill>
            </a:endParaRPr>
          </a:p>
          <a:p>
            <a:pPr marL="457200" indent="-457200" algn="just">
              <a:lnSpc>
                <a:spcPct val="200000"/>
              </a:lnSpc>
              <a:buBlip>
                <a:blip r:embed="rId2"/>
              </a:buBlip>
            </a:pPr>
            <a:r>
              <a:rPr lang="en-US" sz="2800" dirty="0" err="1" smtClean="0"/>
              <a:t>የቴክኖሎጂ</a:t>
            </a:r>
            <a:r>
              <a:rPr lang="en-US" sz="2800" dirty="0" smtClean="0"/>
              <a:t> </a:t>
            </a:r>
            <a:r>
              <a:rPr lang="en-US" sz="2800" dirty="0" err="1"/>
              <a:t>አጠቃቀም</a:t>
            </a:r>
            <a:r>
              <a:rPr lang="en-US" sz="2800" dirty="0"/>
              <a:t> </a:t>
            </a:r>
            <a:r>
              <a:rPr lang="en-US" sz="2800" dirty="0" err="1"/>
              <a:t>ክህሎትና</a:t>
            </a:r>
            <a:r>
              <a:rPr lang="en-US" sz="2800" dirty="0"/>
              <a:t> </a:t>
            </a:r>
            <a:r>
              <a:rPr lang="en-US" sz="2800" dirty="0" err="1"/>
              <a:t>ግንዛቤ</a:t>
            </a:r>
            <a:r>
              <a:rPr lang="en-US" sz="2800" dirty="0"/>
              <a:t> (</a:t>
            </a:r>
            <a:r>
              <a:rPr lang="en-US" sz="2800" dirty="0" err="1"/>
              <a:t>ዲጂታል</a:t>
            </a:r>
            <a:r>
              <a:rPr lang="en-US" sz="2800" dirty="0"/>
              <a:t> </a:t>
            </a:r>
            <a:r>
              <a:rPr lang="en-US" sz="2800" dirty="0" err="1"/>
              <a:t>ሊትሬሲ</a:t>
            </a:r>
            <a:r>
              <a:rPr lang="en-US" sz="2800" dirty="0"/>
              <a:t>) </a:t>
            </a:r>
            <a:r>
              <a:rPr lang="en-US" sz="2800" dirty="0" err="1"/>
              <a:t>ላይ</a:t>
            </a:r>
            <a:r>
              <a:rPr lang="en-US" sz="2800" dirty="0"/>
              <a:t> </a:t>
            </a:r>
            <a:r>
              <a:rPr lang="en-US" sz="2800" dirty="0" err="1"/>
              <a:t>ለመንግስት</a:t>
            </a:r>
            <a:r>
              <a:rPr lang="en-US" sz="2800" dirty="0"/>
              <a:t> </a:t>
            </a:r>
            <a:r>
              <a:rPr lang="en-US" sz="2800" dirty="0" err="1"/>
              <a:t>ሠራተኞች</a:t>
            </a:r>
            <a:r>
              <a:rPr lang="en-US" sz="2800" dirty="0"/>
              <a:t> </a:t>
            </a:r>
            <a:r>
              <a:rPr lang="en-US" sz="2800" dirty="0" err="1"/>
              <a:t>ስልጠና</a:t>
            </a:r>
            <a:r>
              <a:rPr lang="en-US" sz="2800" dirty="0"/>
              <a:t> </a:t>
            </a:r>
            <a:r>
              <a:rPr lang="en-US" sz="2800" dirty="0" err="1"/>
              <a:t>መስጠት</a:t>
            </a:r>
            <a:r>
              <a:rPr lang="en-US" sz="2800" dirty="0"/>
              <a:t>  </a:t>
            </a:r>
            <a:r>
              <a:rPr lang="en-US" sz="2800" dirty="0" err="1"/>
              <a:t>በቁጥር</a:t>
            </a:r>
            <a:r>
              <a:rPr lang="en-US" sz="2800" dirty="0"/>
              <a:t> </a:t>
            </a:r>
            <a:r>
              <a:rPr lang="en-US" sz="2800" dirty="0" err="1"/>
              <a:t>እቅድ</a:t>
            </a:r>
            <a:r>
              <a:rPr lang="en-US" sz="2800" dirty="0"/>
              <a:t> </a:t>
            </a:r>
            <a:r>
              <a:rPr lang="en-US" sz="2800" dirty="0" smtClean="0"/>
              <a:t>125 </a:t>
            </a:r>
            <a:r>
              <a:rPr lang="en-US" sz="2800" dirty="0" err="1" smtClean="0"/>
              <a:t>ክንውን</a:t>
            </a:r>
            <a:r>
              <a:rPr lang="en-US" sz="2800" dirty="0" smtClean="0"/>
              <a:t>  </a:t>
            </a:r>
            <a:r>
              <a:rPr lang="en-US" sz="2800" dirty="0" smtClean="0"/>
              <a:t>320 </a:t>
            </a:r>
            <a:r>
              <a:rPr lang="en-US" sz="2800" dirty="0" err="1" smtClean="0"/>
              <a:t>አፈፃፀም</a:t>
            </a:r>
            <a:r>
              <a:rPr lang="en-US" sz="2800" dirty="0" smtClean="0"/>
              <a:t>  100%፣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67202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304800" y="228600"/>
            <a:ext cx="8229600" cy="551688"/>
          </a:xfrm>
          <a:prstGeom prst="rect">
            <a:avLst/>
          </a:prstGeom>
        </p:spPr>
        <p:txBody>
          <a:bodyPr vert="horz" lIns="0" rIns="0" bIns="0" numCol="1" anchor="b">
            <a:prstTxWarp prst="textChevronInverted">
              <a:avLst/>
            </a:prstTxWarp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kern="1600" dirty="0" err="1" smtClean="0">
                <a:solidFill>
                  <a:srgbClr val="C00000"/>
                </a:solidFill>
                <a:latin typeface="Nyala"/>
              </a:rPr>
              <a:t>የቀጠለ</a:t>
            </a:r>
            <a:r>
              <a:rPr lang="en-US" sz="3600" b="1" kern="1600" dirty="0" smtClean="0">
                <a:solidFill>
                  <a:srgbClr val="C00000"/>
                </a:solidFill>
                <a:latin typeface="Nyala"/>
              </a:rPr>
              <a:t>…………………</a:t>
            </a:r>
            <a:endParaRPr lang="am-ET" sz="3600" b="1" kern="1600" dirty="0" smtClean="0">
              <a:solidFill>
                <a:srgbClr val="C00000"/>
              </a:solidFill>
              <a:latin typeface="Power Geez Unicode1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04800" y="1566952"/>
            <a:ext cx="8610600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Blip>
                <a:blip r:embed="rId2"/>
              </a:buBlip>
            </a:pPr>
            <a:r>
              <a:rPr lang="en-US" sz="2800" dirty="0" err="1"/>
              <a:t>ለመንግስት</a:t>
            </a:r>
            <a:r>
              <a:rPr lang="en-US" sz="2800" dirty="0"/>
              <a:t> መ/</a:t>
            </a:r>
            <a:r>
              <a:rPr lang="en-US" sz="2800" dirty="0" err="1"/>
              <a:t>ቤቶች</a:t>
            </a:r>
            <a:r>
              <a:rPr lang="en-US" sz="2800" dirty="0"/>
              <a:t> </a:t>
            </a:r>
            <a:r>
              <a:rPr lang="en-US" sz="2800" dirty="0" err="1"/>
              <a:t>የአካባቢያዊ</a:t>
            </a:r>
            <a:r>
              <a:rPr lang="en-US" sz="2800" dirty="0"/>
              <a:t> </a:t>
            </a:r>
            <a:r>
              <a:rPr lang="en-US" sz="2800" dirty="0" err="1"/>
              <a:t>ኔትዎርክ</a:t>
            </a:r>
            <a:r>
              <a:rPr lang="en-US" sz="2800" dirty="0"/>
              <a:t> (LAN) </a:t>
            </a:r>
            <a:r>
              <a:rPr lang="en-US" sz="2800" dirty="0" err="1"/>
              <a:t>ዝርጋታ</a:t>
            </a:r>
            <a:r>
              <a:rPr lang="en-US" sz="2800" dirty="0"/>
              <a:t> </a:t>
            </a:r>
            <a:r>
              <a:rPr lang="en-US" sz="2800" dirty="0" err="1"/>
              <a:t>ማከናወን</a:t>
            </a:r>
            <a:r>
              <a:rPr lang="en-US" sz="2800" dirty="0"/>
              <a:t> </a:t>
            </a:r>
            <a:r>
              <a:rPr lang="en-US" sz="2800" dirty="0" err="1"/>
              <a:t>በቁጥር</a:t>
            </a:r>
            <a:r>
              <a:rPr lang="en-US" sz="2800" dirty="0"/>
              <a:t> </a:t>
            </a:r>
            <a:r>
              <a:rPr lang="en-US" sz="2800" dirty="0" err="1"/>
              <a:t>እቅድ</a:t>
            </a:r>
            <a:r>
              <a:rPr lang="en-US" sz="2800" dirty="0"/>
              <a:t> </a:t>
            </a:r>
            <a:r>
              <a:rPr lang="en-US" sz="2800" dirty="0" smtClean="0"/>
              <a:t>01</a:t>
            </a:r>
            <a:r>
              <a:rPr lang="en-US" sz="2800" dirty="0"/>
              <a:t>	 </a:t>
            </a:r>
            <a:r>
              <a:rPr lang="en-US" sz="2800" dirty="0" err="1"/>
              <a:t>ክንውን</a:t>
            </a:r>
            <a:r>
              <a:rPr lang="en-US" sz="2800" dirty="0"/>
              <a:t> </a:t>
            </a:r>
            <a:r>
              <a:rPr lang="en-US" sz="2800" dirty="0" smtClean="0"/>
              <a:t>01 </a:t>
            </a:r>
            <a:r>
              <a:rPr lang="en-US" sz="2800" dirty="0" err="1" smtClean="0"/>
              <a:t>አፈፃፀም</a:t>
            </a:r>
            <a:r>
              <a:rPr lang="en-US" sz="2800" dirty="0" smtClean="0"/>
              <a:t> </a:t>
            </a:r>
            <a:r>
              <a:rPr lang="en-US" sz="2800" dirty="0"/>
              <a:t>100%፣</a:t>
            </a:r>
          </a:p>
          <a:p>
            <a:pPr marL="457200" indent="-457200" algn="just">
              <a:buBlip>
                <a:blip r:embed="rId2"/>
              </a:buBlip>
            </a:pPr>
            <a:r>
              <a:rPr lang="en-US" sz="2800" dirty="0" err="1" smtClean="0"/>
              <a:t>የኢኮቴ</a:t>
            </a:r>
            <a:r>
              <a:rPr lang="en-US" sz="2800" dirty="0" smtClean="0"/>
              <a:t> </a:t>
            </a:r>
            <a:r>
              <a:rPr lang="en-US" sz="2800" dirty="0" err="1"/>
              <a:t>መሣሪያዎች</a:t>
            </a:r>
            <a:r>
              <a:rPr lang="en-US" sz="2800" dirty="0"/>
              <a:t> </a:t>
            </a:r>
            <a:r>
              <a:rPr lang="en-US" sz="2800" dirty="0" err="1"/>
              <a:t>የሶፍትዌር</a:t>
            </a:r>
            <a:r>
              <a:rPr lang="en-US" sz="2800" dirty="0"/>
              <a:t> </a:t>
            </a:r>
            <a:r>
              <a:rPr lang="en-US" sz="2800" dirty="0" err="1"/>
              <a:t>ጥገና</a:t>
            </a:r>
            <a:r>
              <a:rPr lang="en-US" sz="2800" dirty="0"/>
              <a:t> </a:t>
            </a:r>
            <a:r>
              <a:rPr lang="en-US" sz="2800" dirty="0" err="1"/>
              <a:t>ማድረግ</a:t>
            </a:r>
            <a:r>
              <a:rPr lang="en-US" sz="2800" dirty="0"/>
              <a:t> </a:t>
            </a:r>
            <a:r>
              <a:rPr lang="en-US" sz="2800" dirty="0" err="1"/>
              <a:t>በቁጥር</a:t>
            </a:r>
            <a:r>
              <a:rPr lang="en-US" sz="2800" dirty="0"/>
              <a:t> </a:t>
            </a:r>
            <a:r>
              <a:rPr lang="en-US" sz="2800" dirty="0" err="1"/>
              <a:t>እቅድ</a:t>
            </a:r>
            <a:r>
              <a:rPr lang="en-US" sz="2800" dirty="0"/>
              <a:t> </a:t>
            </a:r>
            <a:r>
              <a:rPr lang="en-US" sz="2800" dirty="0" smtClean="0"/>
              <a:t>54 </a:t>
            </a:r>
            <a:r>
              <a:rPr lang="en-US" sz="2800" dirty="0" err="1" smtClean="0"/>
              <a:t>ክንውን</a:t>
            </a:r>
            <a:r>
              <a:rPr lang="en-US" sz="2800" dirty="0" smtClean="0"/>
              <a:t> </a:t>
            </a:r>
            <a:r>
              <a:rPr lang="en-US" sz="2800" dirty="0" smtClean="0"/>
              <a:t>47 </a:t>
            </a:r>
            <a:r>
              <a:rPr lang="en-US" sz="2800" dirty="0" err="1" smtClean="0"/>
              <a:t>አፈፃጸም</a:t>
            </a:r>
            <a:r>
              <a:rPr lang="en-US" sz="2800" dirty="0" smtClean="0"/>
              <a:t> </a:t>
            </a:r>
            <a:r>
              <a:rPr lang="en-US" sz="2800" dirty="0" smtClean="0"/>
              <a:t>87%፣</a:t>
            </a:r>
            <a:endParaRPr lang="en-US" sz="2800" dirty="0"/>
          </a:p>
          <a:p>
            <a:pPr marL="457200" indent="-457200" algn="just">
              <a:buBlip>
                <a:blip r:embed="rId2"/>
              </a:buBlip>
            </a:pPr>
            <a:r>
              <a:rPr lang="en-US" sz="2800" dirty="0" err="1"/>
              <a:t>የኢኮቴ</a:t>
            </a:r>
            <a:r>
              <a:rPr lang="en-US" sz="2800" dirty="0"/>
              <a:t> </a:t>
            </a:r>
            <a:r>
              <a:rPr lang="en-US" sz="2800" dirty="0" err="1"/>
              <a:t>መሣሪያዎች</a:t>
            </a:r>
            <a:r>
              <a:rPr lang="en-US" sz="2800" dirty="0"/>
              <a:t> </a:t>
            </a:r>
            <a:r>
              <a:rPr lang="en-US" sz="2800" dirty="0" err="1"/>
              <a:t>የሀርድዌር</a:t>
            </a:r>
            <a:r>
              <a:rPr lang="en-US" sz="2800" dirty="0"/>
              <a:t> </a:t>
            </a:r>
            <a:r>
              <a:rPr lang="en-US" sz="2800" dirty="0" err="1"/>
              <a:t>ጥገና</a:t>
            </a:r>
            <a:r>
              <a:rPr lang="en-US" sz="2800" dirty="0"/>
              <a:t> </a:t>
            </a:r>
            <a:r>
              <a:rPr lang="en-US" sz="2800" dirty="0" err="1"/>
              <a:t>ማድረግ</a:t>
            </a:r>
            <a:r>
              <a:rPr lang="en-US" sz="2800" dirty="0"/>
              <a:t> </a:t>
            </a:r>
            <a:r>
              <a:rPr lang="en-US" sz="2800" dirty="0" err="1"/>
              <a:t>በቁጥር</a:t>
            </a:r>
            <a:r>
              <a:rPr lang="en-US" sz="2800" dirty="0"/>
              <a:t>	 </a:t>
            </a:r>
            <a:r>
              <a:rPr lang="en-US" sz="2800" dirty="0" err="1" smtClean="0"/>
              <a:t>እቅድ</a:t>
            </a:r>
            <a:r>
              <a:rPr lang="en-US" sz="2800" dirty="0" smtClean="0"/>
              <a:t> 56</a:t>
            </a:r>
            <a:r>
              <a:rPr lang="en-US" sz="2800" dirty="0"/>
              <a:t> </a:t>
            </a:r>
            <a:r>
              <a:rPr lang="en-US" sz="2800" dirty="0" err="1" smtClean="0"/>
              <a:t>ክንውን</a:t>
            </a:r>
            <a:r>
              <a:rPr lang="en-US" sz="2800" dirty="0" smtClean="0"/>
              <a:t> </a:t>
            </a:r>
            <a:r>
              <a:rPr lang="en-US" sz="2800" dirty="0" smtClean="0"/>
              <a:t>44 </a:t>
            </a:r>
            <a:r>
              <a:rPr lang="en-US" sz="2800" dirty="0" err="1" smtClean="0"/>
              <a:t>አፈፃፀም</a:t>
            </a:r>
            <a:r>
              <a:rPr lang="en-US" sz="2800" dirty="0" smtClean="0"/>
              <a:t> 81%፣</a:t>
            </a:r>
            <a:endParaRPr lang="en-US" sz="2800" dirty="0"/>
          </a:p>
          <a:p>
            <a:pPr marL="457200" indent="-457200" algn="just">
              <a:buBlip>
                <a:blip r:embed="rId2"/>
              </a:buBlip>
            </a:pPr>
            <a:r>
              <a:rPr lang="en-US" sz="2800" dirty="0" err="1"/>
              <a:t>የኢኮቴ</a:t>
            </a:r>
            <a:r>
              <a:rPr lang="en-US" sz="2800" dirty="0"/>
              <a:t> </a:t>
            </a:r>
            <a:r>
              <a:rPr lang="en-US" sz="2800" dirty="0" err="1"/>
              <a:t>መሳሪያዎች</a:t>
            </a:r>
            <a:r>
              <a:rPr lang="en-US" sz="2800" dirty="0"/>
              <a:t> </a:t>
            </a:r>
            <a:r>
              <a:rPr lang="en-US" sz="2800" dirty="0" err="1"/>
              <a:t>በሶፍትዌርና</a:t>
            </a:r>
            <a:r>
              <a:rPr lang="en-US" sz="2800" dirty="0"/>
              <a:t> </a:t>
            </a:r>
            <a:r>
              <a:rPr lang="en-US" sz="2800" dirty="0" err="1"/>
              <a:t>ሀርድዌር</a:t>
            </a:r>
            <a:r>
              <a:rPr lang="en-US" sz="2800" dirty="0"/>
              <a:t> </a:t>
            </a:r>
            <a:r>
              <a:rPr lang="en-US" sz="2800" dirty="0" err="1"/>
              <a:t>ጥገናና</a:t>
            </a:r>
            <a:r>
              <a:rPr lang="en-US" sz="2800" dirty="0"/>
              <a:t> </a:t>
            </a:r>
            <a:r>
              <a:rPr lang="en-US" sz="2800" dirty="0" err="1"/>
              <a:t>ዕድሳት</a:t>
            </a:r>
            <a:r>
              <a:rPr lang="en-US" sz="2800" dirty="0"/>
              <a:t> </a:t>
            </a:r>
            <a:r>
              <a:rPr lang="en-US" sz="2800" dirty="0" err="1"/>
              <a:t>አገ</a:t>
            </a:r>
            <a:r>
              <a:rPr lang="en-US" sz="2800" dirty="0"/>
              <a:t>/ት </a:t>
            </a:r>
            <a:r>
              <a:rPr lang="en-US" sz="2800" dirty="0" err="1"/>
              <a:t>ሊወጣ</a:t>
            </a:r>
            <a:r>
              <a:rPr lang="en-US" sz="2800" dirty="0"/>
              <a:t> </a:t>
            </a:r>
            <a:r>
              <a:rPr lang="en-US" sz="2800" dirty="0" err="1"/>
              <a:t>የነበረ</a:t>
            </a:r>
            <a:r>
              <a:rPr lang="en-US" sz="2800" dirty="0"/>
              <a:t> </a:t>
            </a:r>
            <a:r>
              <a:rPr lang="en-US" sz="2800" dirty="0" err="1"/>
              <a:t>የመንግስት</a:t>
            </a:r>
            <a:r>
              <a:rPr lang="en-US" sz="2800" dirty="0"/>
              <a:t> </a:t>
            </a:r>
            <a:r>
              <a:rPr lang="en-US" sz="2800" dirty="0" err="1"/>
              <a:t>ሀብት</a:t>
            </a:r>
            <a:r>
              <a:rPr lang="en-US" sz="2800" dirty="0"/>
              <a:t> </a:t>
            </a:r>
            <a:r>
              <a:rPr lang="en-US" sz="2800" dirty="0" err="1"/>
              <a:t>ማዳን</a:t>
            </a:r>
            <a:r>
              <a:rPr lang="en-US" sz="2800" dirty="0"/>
              <a:t> </a:t>
            </a:r>
            <a:r>
              <a:rPr lang="en-US" sz="2800" dirty="0" err="1"/>
              <a:t>በብር</a:t>
            </a:r>
            <a:r>
              <a:rPr lang="en-US" sz="2800" dirty="0"/>
              <a:t> </a:t>
            </a:r>
            <a:r>
              <a:rPr lang="en-US" sz="2800" dirty="0" err="1"/>
              <a:t>እቅድ</a:t>
            </a:r>
            <a:r>
              <a:rPr lang="en-US" sz="2800" dirty="0"/>
              <a:t> </a:t>
            </a:r>
            <a:r>
              <a:rPr lang="en-US" sz="3200" dirty="0" smtClean="0"/>
              <a:t>138,000</a:t>
            </a:r>
            <a:r>
              <a:rPr lang="en-US" sz="3200" dirty="0" smtClean="0">
                <a:latin typeface="Power Geez Unicode1" pitchFamily="2" charset="0"/>
              </a:rPr>
              <a:t> </a:t>
            </a:r>
            <a:r>
              <a:rPr lang="en-US" sz="2800" dirty="0" err="1"/>
              <a:t>ክንውን</a:t>
            </a:r>
            <a:r>
              <a:rPr lang="en-US" sz="2800" dirty="0"/>
              <a:t> </a:t>
            </a:r>
            <a:r>
              <a:rPr lang="en-US" sz="3200" dirty="0" smtClean="0">
                <a:solidFill>
                  <a:srgbClr val="00B050"/>
                </a:solidFill>
              </a:rPr>
              <a:t>113,000</a:t>
            </a:r>
            <a:r>
              <a:rPr lang="en-US" sz="2800" dirty="0" smtClean="0"/>
              <a:t> </a:t>
            </a:r>
            <a:r>
              <a:rPr lang="en-US" sz="2800" dirty="0" err="1"/>
              <a:t>አፈፃፀም</a:t>
            </a:r>
            <a:r>
              <a:rPr lang="en-US" sz="2800" dirty="0"/>
              <a:t> </a:t>
            </a:r>
            <a:r>
              <a:rPr lang="en-US" sz="2800" dirty="0" smtClean="0"/>
              <a:t>100%፣</a:t>
            </a:r>
          </a:p>
          <a:p>
            <a:pPr marL="457200" indent="-457200" algn="just">
              <a:buBlip>
                <a:blip r:embed="rId2"/>
              </a:buBlip>
            </a:pPr>
            <a:r>
              <a:rPr lang="en-US" sz="2800" dirty="0" err="1" smtClean="0"/>
              <a:t>የሶፍትዌር</a:t>
            </a:r>
            <a:r>
              <a:rPr lang="en-US" sz="2800" dirty="0" smtClean="0"/>
              <a:t> </a:t>
            </a:r>
            <a:r>
              <a:rPr lang="en-US" sz="2800" dirty="0" err="1" smtClean="0"/>
              <a:t>ልማት</a:t>
            </a:r>
            <a:r>
              <a:rPr lang="en-US" sz="2800" dirty="0" smtClean="0"/>
              <a:t> </a:t>
            </a:r>
            <a:r>
              <a:rPr lang="en-US" sz="2800" dirty="0" err="1" smtClean="0"/>
              <a:t>ሲስተም</a:t>
            </a:r>
            <a:r>
              <a:rPr lang="en-US" sz="2800" dirty="0" smtClean="0"/>
              <a:t> </a:t>
            </a:r>
            <a:r>
              <a:rPr lang="en-US" sz="2800" dirty="0" err="1" smtClean="0"/>
              <a:t>ሪካየርመንት</a:t>
            </a:r>
            <a:r>
              <a:rPr lang="en-US" sz="2800" dirty="0" smtClean="0"/>
              <a:t> </a:t>
            </a:r>
            <a:r>
              <a:rPr lang="en-US" sz="2800" dirty="0" err="1" smtClean="0"/>
              <a:t>ሰነድ</a:t>
            </a:r>
            <a:r>
              <a:rPr lang="en-US" sz="2800" dirty="0" smtClean="0"/>
              <a:t> </a:t>
            </a:r>
            <a:r>
              <a:rPr lang="en-US" sz="2800" dirty="0" err="1" smtClean="0"/>
              <a:t>ማዘጋጀት</a:t>
            </a:r>
            <a:r>
              <a:rPr lang="en-US" sz="2800" dirty="0" smtClean="0"/>
              <a:t> </a:t>
            </a:r>
            <a:r>
              <a:rPr lang="en-US" sz="2800" dirty="0" err="1" smtClean="0"/>
              <a:t>እቅድ</a:t>
            </a:r>
            <a:r>
              <a:rPr lang="en-US" sz="2800" dirty="0" smtClean="0"/>
              <a:t> 1 </a:t>
            </a:r>
            <a:r>
              <a:rPr lang="en-US" sz="2800" dirty="0" err="1" smtClean="0"/>
              <a:t>ክንውን</a:t>
            </a:r>
            <a:r>
              <a:rPr lang="en-US" sz="2800" dirty="0" smtClean="0"/>
              <a:t> 1 </a:t>
            </a:r>
            <a:r>
              <a:rPr lang="en-US" sz="2800" dirty="0" err="1" smtClean="0"/>
              <a:t>አፈፃፀም</a:t>
            </a:r>
            <a:r>
              <a:rPr lang="en-US" sz="2800" dirty="0" smtClean="0"/>
              <a:t> 100%፣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8309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04800" y="838200"/>
            <a:ext cx="85344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200000"/>
              </a:lnSpc>
              <a:buBlip>
                <a:blip r:embed="rId2"/>
              </a:buBlip>
            </a:pPr>
            <a:r>
              <a:rPr lang="en-US" sz="2800" dirty="0" err="1" smtClean="0"/>
              <a:t>በአበልና</a:t>
            </a:r>
            <a:r>
              <a:rPr lang="en-US" sz="2800" dirty="0" smtClean="0"/>
              <a:t> </a:t>
            </a:r>
            <a:r>
              <a:rPr lang="en-US" sz="2800" dirty="0" err="1"/>
              <a:t>በነዳጅ</a:t>
            </a:r>
            <a:r>
              <a:rPr lang="en-US" sz="2800" dirty="0"/>
              <a:t> </a:t>
            </a:r>
            <a:r>
              <a:rPr lang="en-US" sz="2800" dirty="0" err="1"/>
              <a:t>ሊወጣ</a:t>
            </a:r>
            <a:r>
              <a:rPr lang="en-US" sz="2800" dirty="0"/>
              <a:t> </a:t>
            </a:r>
            <a:r>
              <a:rPr lang="en-US" sz="2800" dirty="0" err="1"/>
              <a:t>የነበረ</a:t>
            </a:r>
            <a:r>
              <a:rPr lang="en-US" sz="2800" dirty="0"/>
              <a:t> </a:t>
            </a:r>
            <a:r>
              <a:rPr lang="en-US" sz="2800" dirty="0" err="1"/>
              <a:t>የመንግስት</a:t>
            </a:r>
            <a:r>
              <a:rPr lang="en-US" sz="2800" dirty="0"/>
              <a:t> </a:t>
            </a:r>
            <a:r>
              <a:rPr lang="en-US" sz="2800" dirty="0" err="1"/>
              <a:t>ሀብት</a:t>
            </a:r>
            <a:r>
              <a:rPr lang="en-US" sz="2800" dirty="0"/>
              <a:t> </a:t>
            </a:r>
            <a:r>
              <a:rPr lang="en-US" sz="2800" dirty="0" err="1"/>
              <a:t>በቪዲዮ</a:t>
            </a:r>
            <a:r>
              <a:rPr lang="en-US" sz="2800" dirty="0"/>
              <a:t> </a:t>
            </a:r>
            <a:r>
              <a:rPr lang="en-US" sz="2800" dirty="0" err="1"/>
              <a:t>ኮንፍረንስ</a:t>
            </a:r>
            <a:r>
              <a:rPr lang="en-US" sz="2800" dirty="0"/>
              <a:t> </a:t>
            </a:r>
            <a:r>
              <a:rPr lang="en-US" sz="2800" dirty="0" err="1" smtClean="0"/>
              <a:t>እና</a:t>
            </a:r>
            <a:r>
              <a:rPr lang="en-US" sz="2800" dirty="0" smtClean="0"/>
              <a:t> </a:t>
            </a:r>
            <a:r>
              <a:rPr lang="en-US" sz="2800" dirty="0" err="1" smtClean="0"/>
              <a:t>የዙም</a:t>
            </a:r>
            <a:r>
              <a:rPr lang="en-US" sz="2800" dirty="0" smtClean="0"/>
              <a:t> </a:t>
            </a:r>
            <a:r>
              <a:rPr lang="en-US" sz="2800" dirty="0" err="1" smtClean="0"/>
              <a:t>አገ</a:t>
            </a:r>
            <a:r>
              <a:rPr lang="en-US" sz="2800" dirty="0" smtClean="0"/>
              <a:t>/ት </a:t>
            </a:r>
            <a:r>
              <a:rPr lang="en-US" sz="2800" dirty="0" err="1"/>
              <a:t>ማዳን</a:t>
            </a:r>
            <a:r>
              <a:rPr lang="en-US" sz="2800" dirty="0"/>
              <a:t> </a:t>
            </a:r>
            <a:r>
              <a:rPr lang="en-US" sz="2800" dirty="0" err="1"/>
              <a:t>በብር</a:t>
            </a:r>
            <a:r>
              <a:rPr lang="en-US" sz="2800" dirty="0"/>
              <a:t> </a:t>
            </a:r>
            <a:r>
              <a:rPr lang="en-US" sz="2800" dirty="0" err="1"/>
              <a:t>እቅድ</a:t>
            </a:r>
            <a:r>
              <a:rPr lang="en-US" sz="2800" dirty="0"/>
              <a:t> </a:t>
            </a:r>
            <a:r>
              <a:rPr lang="en-US" sz="2800" dirty="0" smtClean="0"/>
              <a:t>166,666 </a:t>
            </a:r>
            <a:r>
              <a:rPr lang="en-US" sz="2800" dirty="0" err="1"/>
              <a:t>ክንውን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rgbClr val="00B050"/>
                </a:solidFill>
                <a:latin typeface="Power Geez Unicode1" pitchFamily="2" charset="0"/>
              </a:rPr>
              <a:t>69,800</a:t>
            </a:r>
            <a:r>
              <a:rPr lang="en-US" sz="2800" dirty="0" smtClean="0"/>
              <a:t> </a:t>
            </a:r>
            <a:r>
              <a:rPr lang="en-US" sz="2800" dirty="0" err="1"/>
              <a:t>አፈፃጸም</a:t>
            </a:r>
            <a:r>
              <a:rPr lang="en-US" sz="2800" dirty="0"/>
              <a:t> </a:t>
            </a:r>
            <a:r>
              <a:rPr lang="en-US" sz="2800" dirty="0" smtClean="0"/>
              <a:t>41% </a:t>
            </a:r>
            <a:r>
              <a:rPr lang="en-US" sz="2800" dirty="0" err="1"/>
              <a:t>ነው</a:t>
            </a:r>
            <a:r>
              <a:rPr lang="en-US" sz="2800" dirty="0" smtClean="0"/>
              <a:t>፡፡</a:t>
            </a:r>
          </a:p>
          <a:p>
            <a:pPr marL="457200" indent="-457200" algn="just">
              <a:lnSpc>
                <a:spcPct val="200000"/>
              </a:lnSpc>
              <a:buBlip>
                <a:blip r:embed="rId2"/>
              </a:buBlip>
            </a:pPr>
            <a:r>
              <a:rPr lang="en-US" sz="2800" dirty="0" err="1"/>
              <a:t>በዞኑ</a:t>
            </a:r>
            <a:r>
              <a:rPr lang="en-US" sz="2800" dirty="0"/>
              <a:t> </a:t>
            </a:r>
            <a:r>
              <a:rPr lang="en-US" sz="2800" dirty="0" err="1"/>
              <a:t>የሚገኙ</a:t>
            </a:r>
            <a:r>
              <a:rPr lang="en-US" sz="2800" dirty="0"/>
              <a:t> </a:t>
            </a:r>
            <a:r>
              <a:rPr lang="en-US" sz="2800" dirty="0" err="1"/>
              <a:t>ሁለተኛ</a:t>
            </a:r>
            <a:r>
              <a:rPr lang="en-US" sz="2800" dirty="0"/>
              <a:t> </a:t>
            </a:r>
            <a:r>
              <a:rPr lang="en-US" sz="2800" dirty="0" err="1"/>
              <a:t>ደረጃ</a:t>
            </a:r>
            <a:r>
              <a:rPr lang="en-US" sz="2800" dirty="0"/>
              <a:t> ት/</a:t>
            </a:r>
            <a:r>
              <a:rPr lang="en-US" sz="2800" dirty="0" err="1"/>
              <a:t>ቤቶች</a:t>
            </a:r>
            <a:r>
              <a:rPr lang="en-US" sz="2800" dirty="0"/>
              <a:t> </a:t>
            </a:r>
            <a:r>
              <a:rPr lang="en-US" sz="2800" dirty="0" err="1"/>
              <a:t>በኢኮቴ</a:t>
            </a:r>
            <a:r>
              <a:rPr lang="en-US" sz="2800" dirty="0"/>
              <a:t> </a:t>
            </a:r>
            <a:r>
              <a:rPr lang="en-US" sz="2800" dirty="0" err="1"/>
              <a:t>ዘርፍ</a:t>
            </a:r>
            <a:r>
              <a:rPr lang="en-US" sz="2800" dirty="0"/>
              <a:t> </a:t>
            </a:r>
            <a:r>
              <a:rPr lang="en-US" sz="2800" dirty="0" err="1"/>
              <a:t>የቴክኒክ</a:t>
            </a:r>
            <a:r>
              <a:rPr lang="en-US" sz="2800" dirty="0"/>
              <a:t> </a:t>
            </a:r>
            <a:r>
              <a:rPr lang="en-US" sz="2800" dirty="0" err="1"/>
              <a:t>ድጋፍ</a:t>
            </a:r>
            <a:r>
              <a:rPr lang="en-US" sz="2800" dirty="0"/>
              <a:t> </a:t>
            </a:r>
            <a:r>
              <a:rPr lang="en-US" sz="2800" dirty="0" err="1"/>
              <a:t>ማድረግ</a:t>
            </a:r>
            <a:r>
              <a:rPr lang="en-US" sz="2800" dirty="0" smtClean="0"/>
              <a:t>፣ </a:t>
            </a:r>
            <a:r>
              <a:rPr lang="en-US" sz="2800" dirty="0" err="1"/>
              <a:t>እቅድ</a:t>
            </a:r>
            <a:r>
              <a:rPr lang="en-US" sz="2800" dirty="0"/>
              <a:t> </a:t>
            </a:r>
            <a:r>
              <a:rPr lang="en-US" sz="2800" dirty="0" smtClean="0"/>
              <a:t>2 </a:t>
            </a:r>
            <a:r>
              <a:rPr lang="en-US" sz="2800" dirty="0" err="1" smtClean="0"/>
              <a:t>ክንውን</a:t>
            </a:r>
            <a:r>
              <a:rPr lang="en-US" sz="2800" dirty="0" smtClean="0"/>
              <a:t> 2 </a:t>
            </a:r>
            <a:r>
              <a:rPr lang="en-US" sz="2800" dirty="0" err="1" smtClean="0"/>
              <a:t>አፈፃፀም</a:t>
            </a:r>
            <a:r>
              <a:rPr lang="en-US" sz="2800" dirty="0" smtClean="0"/>
              <a:t> </a:t>
            </a:r>
            <a:r>
              <a:rPr lang="en-US" sz="2800" dirty="0" smtClean="0"/>
              <a:t>100%፣</a:t>
            </a:r>
            <a:endParaRPr lang="en-US" sz="2800" dirty="0"/>
          </a:p>
          <a:p>
            <a:pPr marL="457200" indent="-457200" algn="just">
              <a:lnSpc>
                <a:spcPct val="200000"/>
              </a:lnSpc>
              <a:buBlip>
                <a:blip r:embed="rId2"/>
              </a:buBlip>
            </a:pPr>
            <a:r>
              <a:rPr lang="en-US" sz="2800" dirty="0" err="1" smtClean="0"/>
              <a:t>የኔትወርክ</a:t>
            </a:r>
            <a:r>
              <a:rPr lang="en-US" sz="2800" dirty="0" smtClean="0"/>
              <a:t> </a:t>
            </a:r>
            <a:r>
              <a:rPr lang="en-US" sz="2800" dirty="0" err="1"/>
              <a:t>መሰረተ</a:t>
            </a:r>
            <a:r>
              <a:rPr lang="en-US" sz="2800" dirty="0"/>
              <a:t> </a:t>
            </a:r>
            <a:r>
              <a:rPr lang="en-US" sz="2800" dirty="0" err="1"/>
              <a:t>ልማቶች</a:t>
            </a:r>
            <a:r>
              <a:rPr lang="en-US" sz="2800" dirty="0"/>
              <a:t> </a:t>
            </a:r>
            <a:r>
              <a:rPr lang="en-US" sz="2800" dirty="0" err="1"/>
              <a:t>ጥገና</a:t>
            </a:r>
            <a:r>
              <a:rPr lang="en-US" sz="2800" dirty="0"/>
              <a:t> </a:t>
            </a:r>
            <a:r>
              <a:rPr lang="en-US" sz="2800" dirty="0" err="1"/>
              <a:t>ማከናወን</a:t>
            </a:r>
            <a:r>
              <a:rPr lang="en-US" sz="2800" dirty="0"/>
              <a:t> </a:t>
            </a:r>
            <a:r>
              <a:rPr lang="en-US" sz="2800" dirty="0" err="1"/>
              <a:t>በቁጥር</a:t>
            </a:r>
            <a:r>
              <a:rPr lang="en-US" sz="2800" dirty="0"/>
              <a:t> </a:t>
            </a:r>
            <a:r>
              <a:rPr lang="en-US" sz="2800" dirty="0" err="1"/>
              <a:t>እቅድ</a:t>
            </a:r>
            <a:r>
              <a:rPr lang="en-US" sz="2800" dirty="0"/>
              <a:t> </a:t>
            </a:r>
            <a:r>
              <a:rPr lang="en-US" sz="2800" dirty="0" smtClean="0"/>
              <a:t>01 </a:t>
            </a:r>
            <a:r>
              <a:rPr lang="en-US" sz="2800" dirty="0" err="1" smtClean="0"/>
              <a:t>ክንውን</a:t>
            </a:r>
            <a:r>
              <a:rPr lang="en-US" sz="2800" dirty="0" smtClean="0"/>
              <a:t>  01 </a:t>
            </a:r>
            <a:r>
              <a:rPr lang="en-US" sz="2800" dirty="0" err="1" smtClean="0"/>
              <a:t>አፈፃፀም</a:t>
            </a:r>
            <a:r>
              <a:rPr lang="en-US" sz="2800" dirty="0" smtClean="0"/>
              <a:t> </a:t>
            </a:r>
            <a:r>
              <a:rPr lang="en-US" sz="2800" dirty="0"/>
              <a:t>100%፣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229600" cy="551688"/>
          </a:xfrm>
        </p:spPr>
        <p:txBody>
          <a:bodyPr>
            <a:prstTxWarp prst="textChevronInverted">
              <a:avLst/>
            </a:prstTxWarp>
            <a:noAutofit/>
          </a:bodyPr>
          <a:lstStyle/>
          <a:p>
            <a:pPr marR="0" rtl="0"/>
            <a:r>
              <a:rPr lang="en-US" sz="3600" b="1" kern="1600" dirty="0" err="1" smtClean="0">
                <a:solidFill>
                  <a:srgbClr val="C00000"/>
                </a:solidFill>
                <a:latin typeface="Nyala"/>
              </a:rPr>
              <a:t>የቀጠለ</a:t>
            </a:r>
            <a:r>
              <a:rPr lang="en-US" sz="3600" b="1" kern="1600" dirty="0" smtClean="0">
                <a:solidFill>
                  <a:srgbClr val="C00000"/>
                </a:solidFill>
                <a:latin typeface="Nyala"/>
              </a:rPr>
              <a:t>…………………</a:t>
            </a:r>
            <a:endParaRPr lang="am-ET" sz="3600" b="1" i="0" u="none" strike="noStrike" kern="1600" baseline="0" dirty="0" smtClean="0">
              <a:solidFill>
                <a:srgbClr val="C00000"/>
              </a:solidFill>
              <a:latin typeface="Power Geez Unicode1"/>
            </a:endParaRPr>
          </a:p>
        </p:txBody>
      </p:sp>
    </p:spTree>
    <p:extLst>
      <p:ext uri="{BB962C8B-B14F-4D97-AF65-F5344CB8AC3E}">
        <p14:creationId xmlns:p14="http://schemas.microsoft.com/office/powerpoint/2010/main" val="679712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229600" cy="551688"/>
          </a:xfrm>
        </p:spPr>
        <p:txBody>
          <a:bodyPr>
            <a:prstTxWarp prst="textChevronInverted">
              <a:avLst/>
            </a:prstTxWarp>
            <a:noAutofit/>
          </a:bodyPr>
          <a:lstStyle/>
          <a:p>
            <a:pPr marR="0" rtl="0"/>
            <a:r>
              <a:rPr lang="en-US" sz="3600" b="1" kern="1600" dirty="0" err="1" smtClean="0">
                <a:solidFill>
                  <a:srgbClr val="C00000"/>
                </a:solidFill>
                <a:latin typeface="Nyala"/>
              </a:rPr>
              <a:t>የቀጠለ</a:t>
            </a:r>
            <a:r>
              <a:rPr lang="en-US" sz="3600" b="1" kern="1600" dirty="0" smtClean="0">
                <a:solidFill>
                  <a:srgbClr val="C00000"/>
                </a:solidFill>
                <a:latin typeface="Nyala"/>
              </a:rPr>
              <a:t>…………………</a:t>
            </a:r>
            <a:endParaRPr lang="am-ET" sz="3600" b="1" i="0" u="none" strike="noStrike" kern="1600" baseline="0" dirty="0" smtClean="0">
              <a:solidFill>
                <a:srgbClr val="C00000"/>
              </a:solidFill>
              <a:latin typeface="Power Geez Unicode1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52400" y="889844"/>
            <a:ext cx="8763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200000"/>
              </a:lnSpc>
              <a:buBlip>
                <a:blip r:embed="rId2"/>
              </a:buBlip>
              <a:tabLst>
                <a:tab pos="3265488" algn="l"/>
              </a:tabLst>
            </a:pPr>
            <a:r>
              <a:rPr lang="en-US" sz="2800" dirty="0" err="1" smtClean="0"/>
              <a:t>የፈጠራና</a:t>
            </a:r>
            <a:r>
              <a:rPr lang="en-US" sz="2800" dirty="0" smtClean="0"/>
              <a:t> </a:t>
            </a:r>
            <a:r>
              <a:rPr lang="en-US" sz="2800" dirty="0" err="1"/>
              <a:t>የምርምር</a:t>
            </a:r>
            <a:r>
              <a:rPr lang="en-US" sz="2800" dirty="0"/>
              <a:t> </a:t>
            </a:r>
            <a:r>
              <a:rPr lang="en-US" sz="2800" dirty="0" err="1"/>
              <a:t>ውጤቶችን</a:t>
            </a:r>
            <a:r>
              <a:rPr lang="en-US" sz="2800" dirty="0"/>
              <a:t> </a:t>
            </a:r>
            <a:r>
              <a:rPr lang="en-US" sz="2800" dirty="0" err="1"/>
              <a:t>በመለየት</a:t>
            </a:r>
            <a:r>
              <a:rPr lang="en-US" sz="2800" dirty="0"/>
              <a:t> </a:t>
            </a:r>
            <a:r>
              <a:rPr lang="en-US" sz="2800" dirty="0" err="1"/>
              <a:t>የማቴሪያልና</a:t>
            </a:r>
            <a:r>
              <a:rPr lang="en-US" sz="2800" dirty="0"/>
              <a:t> </a:t>
            </a:r>
            <a:r>
              <a:rPr lang="en-US" sz="2800" dirty="0" err="1"/>
              <a:t>የቴክኒክ</a:t>
            </a:r>
            <a:r>
              <a:rPr lang="en-US" sz="2800" dirty="0"/>
              <a:t> </a:t>
            </a:r>
            <a:r>
              <a:rPr lang="en-US" sz="2800" dirty="0" err="1"/>
              <a:t>ድጋፍ</a:t>
            </a:r>
            <a:r>
              <a:rPr lang="en-US" sz="2800" dirty="0"/>
              <a:t> </a:t>
            </a:r>
            <a:r>
              <a:rPr lang="en-US" sz="2800" dirty="0" err="1"/>
              <a:t>ማድረግ</a:t>
            </a:r>
            <a:r>
              <a:rPr lang="en-US" sz="2800" dirty="0"/>
              <a:t>  </a:t>
            </a:r>
            <a:r>
              <a:rPr lang="en-US" sz="2800" dirty="0" err="1"/>
              <a:t>በቁጥር</a:t>
            </a:r>
            <a:r>
              <a:rPr lang="en-US" sz="2800" dirty="0"/>
              <a:t>  </a:t>
            </a:r>
            <a:r>
              <a:rPr lang="en-US" sz="2800" dirty="0" err="1"/>
              <a:t>እቅድ</a:t>
            </a:r>
            <a:r>
              <a:rPr lang="en-US" sz="2800" dirty="0"/>
              <a:t> </a:t>
            </a:r>
            <a:r>
              <a:rPr lang="en-US" sz="2800" dirty="0" smtClean="0"/>
              <a:t>01 </a:t>
            </a:r>
            <a:r>
              <a:rPr lang="en-US" sz="2800" dirty="0" err="1" smtClean="0"/>
              <a:t>ክንውን</a:t>
            </a:r>
            <a:r>
              <a:rPr lang="en-US" sz="2800" dirty="0" smtClean="0"/>
              <a:t> </a:t>
            </a:r>
            <a:r>
              <a:rPr lang="en-US" sz="2800" dirty="0" smtClean="0"/>
              <a:t>01 </a:t>
            </a:r>
            <a:r>
              <a:rPr lang="en-US" sz="2800" dirty="0" err="1" smtClean="0"/>
              <a:t>አፈፃፀም</a:t>
            </a:r>
            <a:r>
              <a:rPr lang="en-US" sz="2800" dirty="0" smtClean="0"/>
              <a:t> </a:t>
            </a:r>
            <a:r>
              <a:rPr lang="en-US" sz="2800" dirty="0"/>
              <a:t>100%፣</a:t>
            </a:r>
          </a:p>
          <a:p>
            <a:pPr marL="457200" indent="-457200" algn="just">
              <a:lnSpc>
                <a:spcPct val="200000"/>
              </a:lnSpc>
              <a:buBlip>
                <a:blip r:embed="rId2"/>
              </a:buBlip>
              <a:tabLst>
                <a:tab pos="3265488" algn="l"/>
              </a:tabLst>
            </a:pPr>
            <a:r>
              <a:rPr lang="en-US" sz="2800" dirty="0" err="1"/>
              <a:t>የሳይንስና</a:t>
            </a:r>
            <a:r>
              <a:rPr lang="en-US" sz="2800" dirty="0"/>
              <a:t> </a:t>
            </a:r>
            <a:r>
              <a:rPr lang="en-US" sz="2800" dirty="0" err="1"/>
              <a:t>ቴክኖሎጂ</a:t>
            </a:r>
            <a:r>
              <a:rPr lang="en-US" sz="2800" dirty="0"/>
              <a:t> </a:t>
            </a:r>
            <a:r>
              <a:rPr lang="en-US" sz="2800" dirty="0" err="1"/>
              <a:t>ክበባትን</a:t>
            </a:r>
            <a:r>
              <a:rPr lang="en-US" sz="2800" dirty="0"/>
              <a:t> </a:t>
            </a:r>
            <a:r>
              <a:rPr lang="en-US" sz="2800" dirty="0" err="1"/>
              <a:t>ማጠናከር</a:t>
            </a:r>
            <a:r>
              <a:rPr lang="en-US" sz="2800" dirty="0"/>
              <a:t> </a:t>
            </a:r>
            <a:r>
              <a:rPr lang="en-US" sz="2800" dirty="0" err="1"/>
              <a:t>በቁጥር</a:t>
            </a:r>
            <a:r>
              <a:rPr lang="en-US" sz="2800" dirty="0"/>
              <a:t>	 </a:t>
            </a:r>
            <a:r>
              <a:rPr lang="en-US" sz="2800" dirty="0" err="1"/>
              <a:t>እቅድ</a:t>
            </a:r>
            <a:r>
              <a:rPr lang="en-US" sz="2800" dirty="0"/>
              <a:t> </a:t>
            </a:r>
            <a:r>
              <a:rPr lang="en-US" sz="2800" dirty="0" smtClean="0"/>
              <a:t>01 </a:t>
            </a:r>
            <a:r>
              <a:rPr lang="en-US" sz="2800" dirty="0" err="1" smtClean="0"/>
              <a:t>ክንውን</a:t>
            </a:r>
            <a:r>
              <a:rPr lang="en-US" sz="2800" dirty="0" smtClean="0"/>
              <a:t> 01 </a:t>
            </a:r>
            <a:r>
              <a:rPr lang="en-US" sz="2800" dirty="0" err="1" smtClean="0"/>
              <a:t>አፈፃፀም</a:t>
            </a:r>
            <a:r>
              <a:rPr lang="en-US" sz="2800" dirty="0" smtClean="0"/>
              <a:t> </a:t>
            </a:r>
            <a:r>
              <a:rPr lang="en-US" sz="2800" dirty="0"/>
              <a:t>100%፣</a:t>
            </a:r>
          </a:p>
          <a:p>
            <a:pPr marL="457200" indent="-457200" algn="just">
              <a:lnSpc>
                <a:spcPct val="200000"/>
              </a:lnSpc>
              <a:buBlip>
                <a:blip r:embed="rId2"/>
              </a:buBlip>
              <a:tabLst>
                <a:tab pos="3265488" algn="l"/>
              </a:tabLst>
            </a:pPr>
            <a:r>
              <a:rPr lang="en-US" sz="2800" dirty="0" err="1"/>
              <a:t>በት</a:t>
            </a:r>
            <a:r>
              <a:rPr lang="en-US" sz="2800" dirty="0"/>
              <a:t>/</a:t>
            </a:r>
            <a:r>
              <a:rPr lang="en-US" sz="2800" dirty="0" err="1"/>
              <a:t>ቤቶች</a:t>
            </a:r>
            <a:r>
              <a:rPr lang="en-US" sz="2800" dirty="0"/>
              <a:t> </a:t>
            </a:r>
            <a:r>
              <a:rPr lang="en-US" sz="2800" dirty="0" err="1"/>
              <a:t>የሳይንስ</a:t>
            </a:r>
            <a:r>
              <a:rPr lang="en-US" sz="2800" dirty="0"/>
              <a:t> </a:t>
            </a:r>
            <a:r>
              <a:rPr lang="en-US" sz="2800" dirty="0" err="1"/>
              <a:t>ሳምንታት</a:t>
            </a:r>
            <a:r>
              <a:rPr lang="en-US" sz="2800" dirty="0"/>
              <a:t> </a:t>
            </a:r>
            <a:r>
              <a:rPr lang="en-US" sz="2800" dirty="0" err="1"/>
              <a:t>እንዲከበሩ</a:t>
            </a:r>
            <a:r>
              <a:rPr lang="en-US" sz="2800" dirty="0"/>
              <a:t> </a:t>
            </a:r>
            <a:r>
              <a:rPr lang="en-US" sz="2800" dirty="0" err="1"/>
              <a:t>ማድረግ</a:t>
            </a:r>
            <a:r>
              <a:rPr lang="en-US" sz="2800" dirty="0"/>
              <a:t> </a:t>
            </a:r>
            <a:r>
              <a:rPr lang="en-US" sz="2800" dirty="0" err="1"/>
              <a:t>በቁጥር</a:t>
            </a:r>
            <a:r>
              <a:rPr lang="en-US" sz="2800" dirty="0"/>
              <a:t> </a:t>
            </a:r>
            <a:r>
              <a:rPr lang="en-US" sz="2800" dirty="0" err="1"/>
              <a:t>እቅድ</a:t>
            </a:r>
            <a:r>
              <a:rPr lang="en-US" sz="2800" dirty="0"/>
              <a:t> </a:t>
            </a:r>
            <a:r>
              <a:rPr lang="en-US" sz="2800" dirty="0" smtClean="0"/>
              <a:t>02 </a:t>
            </a:r>
            <a:r>
              <a:rPr lang="en-US" sz="2800" dirty="0" err="1" smtClean="0"/>
              <a:t>ክንውን</a:t>
            </a:r>
            <a:r>
              <a:rPr lang="en-US" sz="2800" dirty="0" smtClean="0"/>
              <a:t> 02 </a:t>
            </a:r>
            <a:r>
              <a:rPr lang="en-US" sz="2800" dirty="0" err="1" smtClean="0"/>
              <a:t>አፈፃፀም</a:t>
            </a:r>
            <a:r>
              <a:rPr lang="en-US" sz="2800" dirty="0" smtClean="0"/>
              <a:t> </a:t>
            </a:r>
            <a:r>
              <a:rPr lang="en-US" sz="2800" dirty="0"/>
              <a:t>100</a:t>
            </a:r>
            <a:r>
              <a:rPr lang="en-US" sz="2800" dirty="0" smtClean="0"/>
              <a:t>%፣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34899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495800" y="1981200"/>
            <a:ext cx="4191000" cy="3505200"/>
          </a:xfrm>
          <a:custGeom>
            <a:avLst/>
            <a:gdLst>
              <a:gd name="connsiteX0" fmla="*/ 0 w 4191000"/>
              <a:gd name="connsiteY0" fmla="*/ 0 h 3505200"/>
              <a:gd name="connsiteX1" fmla="*/ 4191000 w 4191000"/>
              <a:gd name="connsiteY1" fmla="*/ 0 h 3505200"/>
              <a:gd name="connsiteX2" fmla="*/ 4191000 w 4191000"/>
              <a:gd name="connsiteY2" fmla="*/ 3505200 h 3505200"/>
              <a:gd name="connsiteX3" fmla="*/ 0 w 4191000"/>
              <a:gd name="connsiteY3" fmla="*/ 3505200 h 3505200"/>
              <a:gd name="connsiteX4" fmla="*/ 0 w 4191000"/>
              <a:gd name="connsiteY4" fmla="*/ 0 h 3505200"/>
              <a:gd name="connsiteX0" fmla="*/ 0 w 4191000"/>
              <a:gd name="connsiteY0" fmla="*/ 0 h 3505200"/>
              <a:gd name="connsiteX1" fmla="*/ 4191000 w 4191000"/>
              <a:gd name="connsiteY1" fmla="*/ 0 h 3505200"/>
              <a:gd name="connsiteX2" fmla="*/ 4191000 w 4191000"/>
              <a:gd name="connsiteY2" fmla="*/ 3505200 h 3505200"/>
              <a:gd name="connsiteX3" fmla="*/ 0 w 4191000"/>
              <a:gd name="connsiteY3" fmla="*/ 3505200 h 3505200"/>
              <a:gd name="connsiteX4" fmla="*/ 0 w 4191000"/>
              <a:gd name="connsiteY4" fmla="*/ 0 h 350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91000" h="3505200">
                <a:moveTo>
                  <a:pt x="0" y="0"/>
                </a:moveTo>
                <a:lnTo>
                  <a:pt x="4191000" y="0"/>
                </a:lnTo>
                <a:lnTo>
                  <a:pt x="4191000" y="3505200"/>
                </a:lnTo>
                <a:lnTo>
                  <a:pt x="0" y="3505200"/>
                </a:lnTo>
                <a:cubicBezTo>
                  <a:pt x="2855343" y="1638061"/>
                  <a:pt x="0" y="1168400"/>
                  <a:pt x="0" y="0"/>
                </a:cubicBezTo>
                <a:close/>
              </a:path>
            </a:pathLst>
          </a:cu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355092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11500" dirty="0" err="1" smtClean="0"/>
              <a:t>አመሰግናለሁ</a:t>
            </a:r>
            <a:r>
              <a:rPr lang="en-US" sz="11500" dirty="0" smtClean="0"/>
              <a:t> !!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1475076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385</TotalTime>
  <Words>242</Words>
  <Application>Microsoft Office PowerPoint</Application>
  <PresentationFormat>On-screen Show (4:3)</PresentationFormat>
  <Paragraphs>31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Flow</vt:lpstr>
      <vt:lpstr>PowerPoint Presentation</vt:lpstr>
      <vt:lpstr>በ2017 በጀት በየካቲት ወር የተከናወኑ ዋና ዋና ተግባራት</vt:lpstr>
      <vt:lpstr>የቀጠለ…………………</vt:lpstr>
      <vt:lpstr>PowerPoint Presentation</vt:lpstr>
      <vt:lpstr>PowerPoint Presentation</vt:lpstr>
      <vt:lpstr>የቀጠለ…………………</vt:lpstr>
      <vt:lpstr>የቀጠለ…………………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Fedlu</dc:creator>
  <cp:lastModifiedBy>Dinu</cp:lastModifiedBy>
  <cp:revision>67</cp:revision>
  <dcterms:created xsi:type="dcterms:W3CDTF">2024-09-11T20:52:01Z</dcterms:created>
  <dcterms:modified xsi:type="dcterms:W3CDTF">2025-03-04T12:50:33Z</dcterms:modified>
</cp:coreProperties>
</file>