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1" r:id="rId2"/>
    <p:sldId id="259" r:id="rId3"/>
    <p:sldId id="281" r:id="rId4"/>
    <p:sldId id="282" r:id="rId5"/>
    <p:sldId id="260" r:id="rId6"/>
    <p:sldId id="279" r:id="rId7"/>
    <p:sldId id="261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7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352648-E075-4D9F-9CE9-FF8A8ECE5C78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5867400"/>
            <a:ext cx="2514600" cy="86836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marR="0" lvl="0" indent="0" algn="ctr" rtl="0">
              <a:buNone/>
            </a:pPr>
            <a:r>
              <a:rPr lang="en-US" b="1" dirty="0" err="1" smtClean="0">
                <a:solidFill>
                  <a:srgbClr val="002060"/>
                </a:solidFill>
                <a:latin typeface="Visual Geez Unicode" pitchFamily="2" charset="0"/>
              </a:rPr>
              <a:t>የካቲት</a:t>
            </a:r>
            <a:r>
              <a:rPr lang="en-US" b="1" i="0" u="none" strike="noStrike" baseline="0" dirty="0" smtClean="0">
                <a:solidFill>
                  <a:srgbClr val="002060"/>
                </a:solidFill>
                <a:latin typeface="Times New Roman"/>
              </a:rPr>
              <a:t>፣ </a:t>
            </a:r>
            <a:r>
              <a:rPr lang="am-ET" b="1" i="0" u="none" strike="noStrike" baseline="0" dirty="0" smtClean="0">
                <a:solidFill>
                  <a:srgbClr val="002060"/>
                </a:solidFill>
                <a:latin typeface="Times New Roman"/>
              </a:rPr>
              <a:t>201</a:t>
            </a:r>
            <a:r>
              <a:rPr lang="en-US" b="1" i="0" u="none" strike="noStrike" baseline="0" dirty="0" smtClean="0">
                <a:solidFill>
                  <a:srgbClr val="002060"/>
                </a:solidFill>
                <a:latin typeface="Times New Roman"/>
              </a:rPr>
              <a:t>7</a:t>
            </a:r>
            <a:endParaRPr lang="am-ET" b="1" i="0" u="none" strike="noStrike" baseline="0" dirty="0" smtClean="0">
              <a:solidFill>
                <a:srgbClr val="002060"/>
              </a:solidFill>
              <a:latin typeface="Times New Roman"/>
            </a:endParaRPr>
          </a:p>
          <a:p>
            <a:pPr marL="0" marR="0" lvl="0" indent="0" algn="ctr" rtl="0">
              <a:buNone/>
            </a:pPr>
            <a:r>
              <a:rPr lang="am-ET" b="1" i="0" u="none" strike="noStrike" baseline="0" dirty="0" smtClean="0">
                <a:solidFill>
                  <a:srgbClr val="002060"/>
                </a:solidFill>
                <a:latin typeface="Nyala"/>
              </a:rPr>
              <a:t>ወራቤ</a:t>
            </a:r>
            <a:endParaRPr lang="am-ET" b="1" i="0" u="none" strike="noStrike" baseline="0" dirty="0" smtClean="0">
              <a:solidFill>
                <a:srgbClr val="002060"/>
              </a:solidFill>
              <a:latin typeface="Times New Roman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28601" y="1630659"/>
            <a:ext cx="8686799" cy="3990888"/>
            <a:chOff x="-119495" y="855453"/>
            <a:chExt cx="9034895" cy="4707147"/>
          </a:xfrm>
          <a:solidFill>
            <a:srgbClr val="FFC000"/>
          </a:solidFill>
        </p:grpSpPr>
        <p:sp>
          <p:nvSpPr>
            <p:cNvPr id="14" name="Rectangle 10"/>
            <p:cNvSpPr/>
            <p:nvPr/>
          </p:nvSpPr>
          <p:spPr>
            <a:xfrm>
              <a:off x="1752600" y="855453"/>
              <a:ext cx="7162800" cy="4707147"/>
            </a:xfrm>
            <a:custGeom>
              <a:avLst/>
              <a:gdLst>
                <a:gd name="connsiteX0" fmla="*/ 0 w 4319764"/>
                <a:gd name="connsiteY0" fmla="*/ 0 h 4055853"/>
                <a:gd name="connsiteX1" fmla="*/ 4319764 w 4319764"/>
                <a:gd name="connsiteY1" fmla="*/ 0 h 4055853"/>
                <a:gd name="connsiteX2" fmla="*/ 4319764 w 4319764"/>
                <a:gd name="connsiteY2" fmla="*/ 4055853 h 4055853"/>
                <a:gd name="connsiteX3" fmla="*/ 0 w 4319764"/>
                <a:gd name="connsiteY3" fmla="*/ 4055853 h 4055853"/>
                <a:gd name="connsiteX4" fmla="*/ 0 w 4319764"/>
                <a:gd name="connsiteY4" fmla="*/ 0 h 4055853"/>
                <a:gd name="connsiteX0" fmla="*/ 0 w 4319764"/>
                <a:gd name="connsiteY0" fmla="*/ 0 h 4055853"/>
                <a:gd name="connsiteX1" fmla="*/ 4319764 w 4319764"/>
                <a:gd name="connsiteY1" fmla="*/ 0 h 4055853"/>
                <a:gd name="connsiteX2" fmla="*/ 4319764 w 4319764"/>
                <a:gd name="connsiteY2" fmla="*/ 4055853 h 4055853"/>
                <a:gd name="connsiteX3" fmla="*/ 0 w 4319764"/>
                <a:gd name="connsiteY3" fmla="*/ 4055853 h 4055853"/>
                <a:gd name="connsiteX4" fmla="*/ 2427704 w 4319764"/>
                <a:gd name="connsiteY4" fmla="*/ 2137913 h 4055853"/>
                <a:gd name="connsiteX5" fmla="*/ 0 w 4319764"/>
                <a:gd name="connsiteY5" fmla="*/ 0 h 4055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19764" h="4055853">
                  <a:moveTo>
                    <a:pt x="0" y="0"/>
                  </a:moveTo>
                  <a:lnTo>
                    <a:pt x="4319764" y="0"/>
                  </a:lnTo>
                  <a:lnTo>
                    <a:pt x="4319764" y="4055853"/>
                  </a:lnTo>
                  <a:lnTo>
                    <a:pt x="0" y="4055853"/>
                  </a:lnTo>
                  <a:cubicBezTo>
                    <a:pt x="1227" y="3451045"/>
                    <a:pt x="2426477" y="2742721"/>
                    <a:pt x="2427704" y="2137913"/>
                  </a:cubicBez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19495" y="1295400"/>
              <a:ext cx="9034895" cy="92333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endParaRPr lang="en-US" sz="5400" dirty="0" smtClean="0">
                <a:solidFill>
                  <a:srgbClr val="002060"/>
                </a:solidFill>
                <a:latin typeface="Arial Black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230839" y="2205227"/>
            <a:ext cx="8763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m-ET" sz="5400" b="1" kern="1600" dirty="0" smtClean="0">
                <a:solidFill>
                  <a:srgbClr val="0070C0"/>
                </a:solidFill>
              </a:rPr>
              <a:t>የስልጤ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ዞን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ሳይንስና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ኢንፎርሜሽን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ቴክኖሎጂ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መምሪያ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የ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2017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ዓ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.</a:t>
            </a:r>
            <a:r>
              <a:rPr lang="en-US" sz="5400" b="1" kern="1600" dirty="0" smtClean="0">
                <a:solidFill>
                  <a:srgbClr val="0070C0"/>
                </a:solidFill>
              </a:rPr>
              <a:t>ል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የጥር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ወር</a:t>
            </a:r>
            <a:r>
              <a:rPr lang="en-US" sz="5400" b="1" kern="1600" dirty="0" smtClean="0">
                <a:solidFill>
                  <a:srgbClr val="0070C0"/>
                </a:solidFill>
              </a:rPr>
              <a:t> 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ዕቅድ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አፈጻጸም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ሪፖርት</a:t>
            </a:r>
            <a:endParaRPr lang="en-US" sz="5400" dirty="0" smtClean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809625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911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2017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በጀት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</a:t>
            </a:r>
            <a:r>
              <a:rPr lang="en-US" sz="3600" b="1" kern="1600" dirty="0" err="1" smtClean="0">
                <a:solidFill>
                  <a:srgbClr val="C00000"/>
                </a:solidFill>
                <a:latin typeface="Cambria"/>
              </a:rPr>
              <a:t>ጥር</a:t>
            </a:r>
            <a:r>
              <a:rPr lang="en-US" sz="3600" b="1" kern="160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ወ</a:t>
            </a:r>
            <a:r>
              <a:rPr lang="en-US" sz="3600" b="1" kern="1600" dirty="0">
                <a:solidFill>
                  <a:srgbClr val="C00000"/>
                </a:solidFill>
                <a:latin typeface="Nyala"/>
              </a:rPr>
              <a:t>ር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የተከናወኑ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ዋና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ዋና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36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ተግባራት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" y="1290221"/>
            <a:ext cx="861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/>
              <a:t>በኢኮቴ</a:t>
            </a:r>
            <a:r>
              <a:rPr lang="en-US" sz="2800" dirty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/>
              <a:t>የተሰጠ</a:t>
            </a:r>
            <a:r>
              <a:rPr lang="en-US" sz="2800" dirty="0"/>
              <a:t> </a:t>
            </a:r>
            <a:r>
              <a:rPr lang="en-US" sz="2800" dirty="0" err="1"/>
              <a:t>አዲስ</a:t>
            </a:r>
            <a:r>
              <a:rPr lang="en-US" sz="2800" dirty="0"/>
              <a:t> </a:t>
            </a:r>
            <a:r>
              <a:rPr lang="en-US" sz="2800" dirty="0" err="1"/>
              <a:t>ፈቃድ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</a:t>
            </a:r>
            <a:r>
              <a:rPr lang="en-US" sz="2800" dirty="0" smtClean="0"/>
              <a:t>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01፣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በኢኮቴ</a:t>
            </a:r>
            <a:r>
              <a:rPr lang="en-US" sz="2800" dirty="0" smtClean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/>
              <a:t>የተሰጠ</a:t>
            </a:r>
            <a:r>
              <a:rPr lang="en-US" sz="2800" dirty="0"/>
              <a:t> </a:t>
            </a:r>
            <a:r>
              <a:rPr lang="en-US" sz="2800" dirty="0" err="1"/>
              <a:t>የብቃት</a:t>
            </a:r>
            <a:r>
              <a:rPr lang="en-US" sz="2800" dirty="0"/>
              <a:t> </a:t>
            </a:r>
            <a:r>
              <a:rPr lang="en-US" sz="2800" dirty="0" err="1"/>
              <a:t>ማረጋገጫ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05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07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/>
              <a:t>በኢኮቴ</a:t>
            </a:r>
            <a:r>
              <a:rPr lang="en-US" sz="2800" dirty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 smtClean="0"/>
              <a:t>የብቃት</a:t>
            </a:r>
            <a:r>
              <a:rPr lang="en-US" sz="2800" dirty="0" smtClean="0"/>
              <a:t> </a:t>
            </a:r>
            <a:r>
              <a:rPr lang="en-US" sz="2800" dirty="0" err="1" smtClean="0"/>
              <a:t>ማረጋገጫ</a:t>
            </a:r>
            <a:r>
              <a:rPr lang="en-US" sz="2800" dirty="0" smtClean="0"/>
              <a:t> </a:t>
            </a:r>
            <a:r>
              <a:rPr lang="en-US" sz="2800" dirty="0" err="1" smtClean="0"/>
              <a:t>እና</a:t>
            </a:r>
            <a:r>
              <a:rPr lang="en-US" sz="2800" dirty="0" smtClean="0"/>
              <a:t> </a:t>
            </a:r>
            <a:r>
              <a:rPr lang="en-US" sz="2800" dirty="0" err="1" smtClean="0"/>
              <a:t>ነባር</a:t>
            </a:r>
            <a:r>
              <a:rPr lang="en-US" sz="2800" dirty="0" smtClean="0"/>
              <a:t> </a:t>
            </a:r>
            <a:r>
              <a:rPr lang="en-US" sz="2800" dirty="0" err="1" smtClean="0"/>
              <a:t>ፍቃድ</a:t>
            </a:r>
            <a:r>
              <a:rPr lang="en-US" sz="2800" dirty="0" smtClean="0"/>
              <a:t> </a:t>
            </a:r>
            <a:r>
              <a:rPr lang="en-US" sz="2800" dirty="0" err="1" smtClean="0"/>
              <a:t>የተደረገ</a:t>
            </a:r>
            <a:r>
              <a:rPr lang="en-US" sz="2800" dirty="0" smtClean="0"/>
              <a:t> </a:t>
            </a:r>
            <a:r>
              <a:rPr lang="en-US" sz="2800" dirty="0" err="1" smtClean="0"/>
              <a:t>ዕድሳት</a:t>
            </a:r>
            <a:r>
              <a:rPr lang="en-US" sz="2800" dirty="0" smtClean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17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27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  <a:endParaRPr lang="en-US" sz="2800" dirty="0" smtClean="0"/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በኢኮቴ</a:t>
            </a:r>
            <a:r>
              <a:rPr lang="en-US" sz="2800" dirty="0" smtClean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/>
              <a:t>የተደረደ</a:t>
            </a:r>
            <a:r>
              <a:rPr lang="en-US" sz="2800" dirty="0"/>
              <a:t> </a:t>
            </a:r>
            <a:r>
              <a:rPr lang="en-US" sz="2800" dirty="0" err="1"/>
              <a:t>ቁጥጥር</a:t>
            </a:r>
            <a:r>
              <a:rPr lang="en-US" sz="2800" dirty="0"/>
              <a:t> </a:t>
            </a:r>
            <a:r>
              <a:rPr lang="en-US" sz="2800" dirty="0" err="1"/>
              <a:t>ድፋፍ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 </a:t>
            </a:r>
            <a:r>
              <a:rPr lang="en-US" sz="2800" dirty="0" smtClean="0"/>
              <a:t>17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25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100%፣</a:t>
            </a:r>
          </a:p>
        </p:txBody>
      </p:sp>
    </p:spTree>
    <p:extLst>
      <p:ext uri="{BB962C8B-B14F-4D97-AF65-F5344CB8AC3E}">
        <p14:creationId xmlns:p14="http://schemas.microsoft.com/office/powerpoint/2010/main" val="395678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" y="859334"/>
            <a:ext cx="8610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/>
              <a:t>የዩኒቨርስቲ</a:t>
            </a:r>
            <a:r>
              <a:rPr lang="en-US" sz="2800" dirty="0"/>
              <a:t> </a:t>
            </a:r>
            <a:r>
              <a:rPr lang="en-US" sz="2800" dirty="0" err="1"/>
              <a:t>ተማሪዎች</a:t>
            </a:r>
            <a:r>
              <a:rPr lang="en-US" sz="2800" dirty="0"/>
              <a:t> </a:t>
            </a:r>
            <a:r>
              <a:rPr lang="en-US" sz="2800" dirty="0" err="1"/>
              <a:t>በኢንዱስትሪው</a:t>
            </a:r>
            <a:r>
              <a:rPr lang="en-US" sz="2800" dirty="0"/>
              <a:t> </a:t>
            </a:r>
            <a:r>
              <a:rPr lang="en-US" sz="2800" dirty="0" err="1"/>
              <a:t>ተገቢውን</a:t>
            </a:r>
            <a:r>
              <a:rPr lang="en-US" sz="2800" dirty="0"/>
              <a:t> </a:t>
            </a:r>
            <a:r>
              <a:rPr lang="en-US" sz="2800" dirty="0" err="1"/>
              <a:t>የተግባር</a:t>
            </a:r>
            <a:r>
              <a:rPr lang="en-US" sz="2800" dirty="0"/>
              <a:t> </a:t>
            </a:r>
            <a:r>
              <a:rPr lang="en-US" sz="2800" dirty="0" err="1"/>
              <a:t>ልምምድ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10 </a:t>
            </a:r>
            <a:r>
              <a:rPr lang="en-US" sz="2800" dirty="0" err="1"/>
              <a:t>ክንውን</a:t>
            </a:r>
            <a:r>
              <a:rPr lang="en-US" sz="2800" dirty="0"/>
              <a:t> 11 </a:t>
            </a:r>
            <a:r>
              <a:rPr lang="en-US" sz="2800" dirty="0" err="1"/>
              <a:t>አፈፃፀም</a:t>
            </a:r>
            <a:r>
              <a:rPr lang="en-US" sz="2800" dirty="0"/>
              <a:t> 100</a:t>
            </a:r>
            <a:r>
              <a:rPr lang="en-US" sz="2800" dirty="0" smtClean="0"/>
              <a:t>%፣</a:t>
            </a:r>
            <a:endParaRPr lang="en-US" sz="2800" dirty="0" smtClean="0"/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ኮዲሮች</a:t>
            </a:r>
            <a:r>
              <a:rPr lang="en-US" sz="2800" dirty="0" smtClean="0"/>
              <a:t> </a:t>
            </a:r>
            <a:r>
              <a:rPr lang="en-US" sz="2800" dirty="0" err="1"/>
              <a:t>ኢንሼቲቭ</a:t>
            </a:r>
            <a:r>
              <a:rPr lang="en-US" sz="2800" dirty="0"/>
              <a:t> </a:t>
            </a:r>
            <a:r>
              <a:rPr lang="en-US" sz="2800" dirty="0" err="1"/>
              <a:t>ፕሮግራም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የተሳተፉ</a:t>
            </a:r>
            <a:r>
              <a:rPr lang="en-US" sz="2800" dirty="0"/>
              <a:t> </a:t>
            </a:r>
            <a:r>
              <a:rPr lang="en-US" sz="2800" dirty="0" err="1"/>
              <a:t>ወጣቶችና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ሰራተኛ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749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510 </a:t>
            </a:r>
            <a:r>
              <a:rPr lang="en-US" sz="2800" dirty="0" err="1" smtClean="0"/>
              <a:t>አፈፃጸም</a:t>
            </a:r>
            <a:r>
              <a:rPr lang="en-US" sz="2800" dirty="0" smtClean="0"/>
              <a:t> 68%፣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20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ለተቋማት</a:t>
            </a:r>
            <a:r>
              <a:rPr lang="en-US" sz="2800" dirty="0"/>
              <a:t> </a:t>
            </a:r>
            <a:r>
              <a:rPr lang="en-US" sz="2800" dirty="0" err="1"/>
              <a:t>የተዘጋጁና</a:t>
            </a:r>
            <a:r>
              <a:rPr lang="en-US" sz="2800" dirty="0"/>
              <a:t> </a:t>
            </a:r>
            <a:r>
              <a:rPr lang="en-US" sz="2800" dirty="0" err="1"/>
              <a:t>ወቅታዊ</a:t>
            </a:r>
            <a:r>
              <a:rPr lang="en-US" sz="2800" dirty="0"/>
              <a:t> </a:t>
            </a:r>
            <a:r>
              <a:rPr lang="en-US" sz="2800" dirty="0" err="1"/>
              <a:t>የተደረጉ</a:t>
            </a:r>
            <a:r>
              <a:rPr lang="en-US" sz="2800" dirty="0"/>
              <a:t> </a:t>
            </a: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ማሰራጨት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19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100</a:t>
            </a:r>
            <a:r>
              <a:rPr lang="en-US" sz="2800" dirty="0" smtClean="0"/>
              <a:t>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024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551688"/>
          </a:xfrm>
          <a:prstGeom prst="rect">
            <a:avLst/>
          </a:prstGeom>
        </p:spPr>
        <p:txBody>
          <a:bodyPr vert="horz" lIns="0" rIns="0" bIns="0" numCol="1" anchor="b">
            <a:prstTxWarp prst="textChevronInverted">
              <a:avLst/>
            </a:prstTxWarp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kern="160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" y="990600"/>
            <a:ext cx="8610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/>
              <a:t>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የጨረታ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ግምገማ</a:t>
            </a:r>
            <a:r>
              <a:rPr lang="en-US" sz="2800" dirty="0"/>
              <a:t> </a:t>
            </a:r>
            <a:r>
              <a:rPr lang="en-US" sz="2800" dirty="0" err="1" smtClean="0"/>
              <a:t>ማድረግ</a:t>
            </a:r>
            <a:r>
              <a:rPr lang="en-US" sz="2800" dirty="0" smtClean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84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</a:t>
            </a:r>
            <a:r>
              <a:rPr lang="en-US" sz="2800" dirty="0" smtClean="0"/>
              <a:t>100%፣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የተለያዩ</a:t>
            </a:r>
            <a:r>
              <a:rPr lang="en-US" sz="2800" dirty="0" smtClean="0"/>
              <a:t> </a:t>
            </a:r>
            <a:r>
              <a:rPr lang="en-US" sz="2800" dirty="0" err="1"/>
              <a:t>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ግምገማ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7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</a:t>
            </a:r>
            <a:r>
              <a:rPr lang="en-US" sz="2800" dirty="0" smtClean="0"/>
              <a:t>100%፣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ልማትና</a:t>
            </a:r>
            <a:r>
              <a:rPr lang="en-US" sz="2800" dirty="0"/>
              <a:t> </a:t>
            </a:r>
            <a:r>
              <a:rPr lang="en-US" sz="2800" dirty="0" err="1"/>
              <a:t>ዲዛይን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የቴክኖሎጂ</a:t>
            </a:r>
            <a:r>
              <a:rPr lang="en-US" sz="2800" dirty="0" smtClean="0"/>
              <a:t> </a:t>
            </a:r>
            <a:r>
              <a:rPr lang="en-US" sz="2800" dirty="0" err="1"/>
              <a:t>አጠቃቀም</a:t>
            </a:r>
            <a:r>
              <a:rPr lang="en-US" sz="2800" dirty="0"/>
              <a:t> </a:t>
            </a:r>
            <a:r>
              <a:rPr lang="en-US" sz="2800" dirty="0" err="1"/>
              <a:t>ክህሎትና</a:t>
            </a:r>
            <a:r>
              <a:rPr lang="en-US" sz="2800" dirty="0"/>
              <a:t> </a:t>
            </a:r>
            <a:r>
              <a:rPr lang="en-US" sz="2800" dirty="0" err="1"/>
              <a:t>ግንዛቤ</a:t>
            </a:r>
            <a:r>
              <a:rPr lang="en-US" sz="2800" dirty="0"/>
              <a:t> (</a:t>
            </a:r>
            <a:r>
              <a:rPr lang="en-US" sz="2800" dirty="0" err="1"/>
              <a:t>ዲጂታል</a:t>
            </a:r>
            <a:r>
              <a:rPr lang="en-US" sz="2800" dirty="0"/>
              <a:t> </a:t>
            </a:r>
            <a:r>
              <a:rPr lang="en-US" sz="2800" dirty="0" err="1"/>
              <a:t>ሊትሬሲ</a:t>
            </a:r>
            <a:r>
              <a:rPr lang="en-US" sz="2800" dirty="0"/>
              <a:t>) </a:t>
            </a:r>
            <a:r>
              <a:rPr lang="en-US" sz="2800" dirty="0" err="1"/>
              <a:t>ላይ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ሠራተኞች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መስጠት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125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 105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 84 %፣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72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551688"/>
          </a:xfrm>
          <a:prstGeom prst="rect">
            <a:avLst/>
          </a:prstGeom>
        </p:spPr>
        <p:txBody>
          <a:bodyPr vert="horz" lIns="0" rIns="0" bIns="0" numCol="1" anchor="b">
            <a:prstTxWarp prst="textChevronInverted">
              <a:avLst/>
            </a:prstTxWarp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kern="160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566952"/>
            <a:ext cx="86106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ለመንግስት</a:t>
            </a:r>
            <a:r>
              <a:rPr lang="en-US" sz="2800" dirty="0"/>
              <a:t> መ/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የአካባቢያዊ</a:t>
            </a:r>
            <a:r>
              <a:rPr lang="en-US" sz="2800" dirty="0"/>
              <a:t> </a:t>
            </a:r>
            <a:r>
              <a:rPr lang="en-US" sz="2800" dirty="0" err="1"/>
              <a:t>ኔትዎርክ</a:t>
            </a:r>
            <a:r>
              <a:rPr lang="en-US" sz="2800" dirty="0"/>
              <a:t> (LAN)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</a:t>
            </a:r>
            <a:r>
              <a:rPr lang="en-US" sz="2800" dirty="0"/>
              <a:t>	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03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መሳሪያዎችን</a:t>
            </a:r>
            <a:r>
              <a:rPr lang="en-US" sz="2800" dirty="0"/>
              <a:t> </a:t>
            </a:r>
            <a:r>
              <a:rPr lang="en-US" sz="2800" dirty="0" err="1"/>
              <a:t>ለዕድሳት</a:t>
            </a:r>
            <a:r>
              <a:rPr lang="en-US" sz="2800" dirty="0"/>
              <a:t> </a:t>
            </a:r>
            <a:r>
              <a:rPr lang="en-US" sz="2800" dirty="0" err="1"/>
              <a:t>መለየትና</a:t>
            </a:r>
            <a:r>
              <a:rPr lang="en-US" sz="2800" dirty="0"/>
              <a:t> </a:t>
            </a:r>
            <a:r>
              <a:rPr lang="en-US" sz="2800" dirty="0" err="1"/>
              <a:t>ማሰባሰብ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29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125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 </a:t>
            </a:r>
            <a:r>
              <a:rPr lang="en-US" sz="2800" dirty="0" err="1"/>
              <a:t>ነው</a:t>
            </a:r>
            <a:r>
              <a:rPr lang="en-US" sz="2800" dirty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የሶፍትዌር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48 </a:t>
            </a:r>
            <a:r>
              <a:rPr lang="en-US" sz="2800" dirty="0" err="1" smtClean="0"/>
              <a:t>አፈፃጸም</a:t>
            </a:r>
            <a:r>
              <a:rPr lang="en-US" sz="2800" dirty="0" smtClean="0"/>
              <a:t> 88%፣</a:t>
            </a:r>
            <a:endParaRPr lang="en-US" sz="2800" dirty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የሀርድዌር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 smtClean="0"/>
              <a:t>እቅድ</a:t>
            </a:r>
            <a:r>
              <a:rPr lang="en-US" sz="2800" dirty="0" smtClean="0"/>
              <a:t> 56</a:t>
            </a:r>
            <a:r>
              <a:rPr lang="en-US" sz="2800" dirty="0"/>
              <a:t>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61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በሶፍትዌርና</a:t>
            </a:r>
            <a:r>
              <a:rPr lang="en-US" sz="2800" dirty="0"/>
              <a:t> </a:t>
            </a:r>
            <a:r>
              <a:rPr lang="en-US" sz="2800" dirty="0" err="1"/>
              <a:t>ሀርድዌር</a:t>
            </a:r>
            <a:r>
              <a:rPr lang="en-US" sz="2800" dirty="0"/>
              <a:t> </a:t>
            </a:r>
            <a:r>
              <a:rPr lang="en-US" sz="2800" dirty="0" err="1"/>
              <a:t>ጥገናና</a:t>
            </a:r>
            <a:r>
              <a:rPr lang="en-US" sz="2800" dirty="0"/>
              <a:t> </a:t>
            </a:r>
            <a:r>
              <a:rPr lang="en-US" sz="2800" dirty="0" err="1"/>
              <a:t>ዕድሳት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3200" dirty="0" smtClean="0"/>
              <a:t>139,166</a:t>
            </a:r>
            <a:r>
              <a:rPr lang="en-US" sz="3200" dirty="0" smtClean="0">
                <a:latin typeface="Power Geez Unicode1" pitchFamily="2" charset="0"/>
              </a:rPr>
              <a:t>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139,500</a:t>
            </a:r>
            <a:r>
              <a:rPr lang="en-US" sz="2800" dirty="0" smtClean="0"/>
              <a:t> </a:t>
            </a:r>
            <a:r>
              <a:rPr lang="en-US" sz="2800" dirty="0" err="1"/>
              <a:t>አፈፃፀም</a:t>
            </a:r>
            <a:r>
              <a:rPr lang="en-US" sz="2800" dirty="0"/>
              <a:t> 100%፣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309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1166843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በአበልና</a:t>
            </a:r>
            <a:r>
              <a:rPr lang="en-US" sz="2800" dirty="0" smtClean="0"/>
              <a:t> </a:t>
            </a:r>
            <a:r>
              <a:rPr lang="en-US" sz="2800" dirty="0" err="1"/>
              <a:t>በነዳጅ</a:t>
            </a:r>
            <a:r>
              <a:rPr lang="en-US" sz="2800" dirty="0"/>
              <a:t>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በቪዲዮ</a:t>
            </a:r>
            <a:r>
              <a:rPr lang="en-US" sz="2800" dirty="0"/>
              <a:t> </a:t>
            </a:r>
            <a:r>
              <a:rPr lang="en-US" sz="2800" dirty="0" err="1"/>
              <a:t>ኮንፍረንስ</a:t>
            </a:r>
            <a:r>
              <a:rPr lang="en-US" sz="2800" dirty="0"/>
              <a:t> </a:t>
            </a:r>
            <a:r>
              <a:rPr lang="en-US" sz="2800" dirty="0" err="1" smtClean="0"/>
              <a:t>እና</a:t>
            </a:r>
            <a:r>
              <a:rPr lang="en-US" sz="2800" dirty="0" smtClean="0"/>
              <a:t> </a:t>
            </a:r>
            <a:r>
              <a:rPr lang="en-US" sz="2800" dirty="0" err="1" smtClean="0"/>
              <a:t>የዙም</a:t>
            </a:r>
            <a:r>
              <a:rPr lang="en-US" sz="2800" dirty="0" smtClean="0"/>
              <a:t> </a:t>
            </a:r>
            <a:r>
              <a:rPr lang="en-US" sz="2800" dirty="0" err="1" smtClean="0"/>
              <a:t>አገ</a:t>
            </a:r>
            <a:r>
              <a:rPr lang="en-US" sz="2800" dirty="0" smtClean="0"/>
              <a:t>/ት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166,666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B050"/>
                </a:solidFill>
                <a:latin typeface="Power Geez Unicode1" pitchFamily="2" charset="0"/>
              </a:rPr>
              <a:t>181,096</a:t>
            </a:r>
            <a:r>
              <a:rPr lang="en-US" sz="2800" dirty="0" smtClean="0"/>
              <a:t> </a:t>
            </a:r>
            <a:r>
              <a:rPr lang="en-US" sz="2800" dirty="0" err="1"/>
              <a:t>አፈፃጸም</a:t>
            </a:r>
            <a:r>
              <a:rPr lang="en-US" sz="2800" dirty="0"/>
              <a:t> 100%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በዞኑ</a:t>
            </a:r>
            <a:r>
              <a:rPr lang="en-US" sz="2800" dirty="0"/>
              <a:t> </a:t>
            </a:r>
            <a:r>
              <a:rPr lang="en-US" sz="2800" dirty="0" err="1"/>
              <a:t>የሚገኙ</a:t>
            </a:r>
            <a:r>
              <a:rPr lang="en-US" sz="2800" dirty="0"/>
              <a:t> </a:t>
            </a:r>
            <a:r>
              <a:rPr lang="en-US" sz="2800" dirty="0" err="1"/>
              <a:t>ሁለተኛ</a:t>
            </a:r>
            <a:r>
              <a:rPr lang="en-US" sz="2800" dirty="0"/>
              <a:t> </a:t>
            </a:r>
            <a:r>
              <a:rPr lang="en-US" sz="2800" dirty="0" err="1"/>
              <a:t>ደረጃ</a:t>
            </a:r>
            <a:r>
              <a:rPr lang="en-US" sz="2800" dirty="0"/>
              <a:t> ት/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በኢኮቴ</a:t>
            </a:r>
            <a:r>
              <a:rPr lang="en-US" sz="2800" dirty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የቴክኒክ</a:t>
            </a:r>
            <a:r>
              <a:rPr lang="en-US" sz="2800" dirty="0"/>
              <a:t> </a:t>
            </a:r>
            <a:r>
              <a:rPr lang="en-US" sz="2800" dirty="0" err="1"/>
              <a:t>ድጋፍ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 smtClean="0"/>
              <a:t>፣ </a:t>
            </a:r>
            <a:r>
              <a:rPr lang="en-US" sz="2800" dirty="0" err="1"/>
              <a:t>እቅድ</a:t>
            </a:r>
            <a:r>
              <a:rPr lang="en-US" sz="2800" dirty="0"/>
              <a:t> 4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100%፣</a:t>
            </a:r>
            <a:endParaRPr lang="en-US" sz="2800" dirty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በተቀመጠው</a:t>
            </a:r>
            <a:r>
              <a:rPr lang="en-US" sz="2800" dirty="0"/>
              <a:t> </a:t>
            </a:r>
            <a:r>
              <a:rPr lang="en-US" sz="2800" dirty="0" err="1"/>
              <a:t>ስታንዳርድ</a:t>
            </a:r>
            <a:r>
              <a:rPr lang="en-US" sz="2800" dirty="0"/>
              <a:t> </a:t>
            </a:r>
            <a:r>
              <a:rPr lang="en-US" sz="2800" dirty="0" err="1"/>
              <a:t>መሰረት</a:t>
            </a:r>
            <a:r>
              <a:rPr lang="en-US" sz="2800" dirty="0"/>
              <a:t> </a:t>
            </a:r>
            <a:r>
              <a:rPr lang="en-US" sz="2800" dirty="0" err="1"/>
              <a:t>ተረጋግጦ</a:t>
            </a:r>
            <a:r>
              <a:rPr lang="en-US" sz="2800" dirty="0"/>
              <a:t> </a:t>
            </a:r>
            <a:r>
              <a:rPr lang="en-US" sz="2800" dirty="0" err="1"/>
              <a:t>የተመዘገበ</a:t>
            </a:r>
            <a:r>
              <a:rPr lang="en-US" sz="2800" dirty="0"/>
              <a:t> </a:t>
            </a:r>
            <a:r>
              <a:rPr lang="en-US" sz="2800" dirty="0" err="1"/>
              <a:t>ዶሜን</a:t>
            </a:r>
            <a:r>
              <a:rPr lang="en-US" sz="2800" dirty="0"/>
              <a:t> </a:t>
            </a:r>
            <a:r>
              <a:rPr lang="en-US" sz="2800" dirty="0" err="1"/>
              <a:t>ስም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100%፣</a:t>
            </a:r>
            <a:endParaRPr lang="en-US" sz="2800" dirty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ልማቶች</a:t>
            </a:r>
            <a:r>
              <a:rPr lang="en-US" sz="2800" dirty="0"/>
              <a:t> </a:t>
            </a:r>
            <a:r>
              <a:rPr lang="en-US" sz="2800" dirty="0" err="1"/>
              <a:t>አዲስ</a:t>
            </a:r>
            <a:r>
              <a:rPr lang="en-US" sz="2800" dirty="0"/>
              <a:t>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02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ልማቶች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02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 05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  <a:endParaRPr lang="en-US" sz="28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</p:spTree>
    <p:extLst>
      <p:ext uri="{BB962C8B-B14F-4D97-AF65-F5344CB8AC3E}">
        <p14:creationId xmlns:p14="http://schemas.microsoft.com/office/powerpoint/2010/main" val="67971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889844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 smtClean="0"/>
              <a:t>የፈጠራና</a:t>
            </a:r>
            <a:r>
              <a:rPr lang="en-US" sz="2800" dirty="0" smtClean="0"/>
              <a:t> </a:t>
            </a:r>
            <a:r>
              <a:rPr lang="en-US" sz="2800" dirty="0" err="1"/>
              <a:t>የምርምር</a:t>
            </a:r>
            <a:r>
              <a:rPr lang="en-US" sz="2800" dirty="0"/>
              <a:t> </a:t>
            </a:r>
            <a:r>
              <a:rPr lang="en-US" sz="2800" dirty="0" err="1"/>
              <a:t>ውጤቶችን</a:t>
            </a:r>
            <a:r>
              <a:rPr lang="en-US" sz="2800" dirty="0"/>
              <a:t> </a:t>
            </a:r>
            <a:r>
              <a:rPr lang="en-US" sz="2800" dirty="0" err="1"/>
              <a:t>በመለየት</a:t>
            </a:r>
            <a:r>
              <a:rPr lang="en-US" sz="2800" dirty="0"/>
              <a:t> </a:t>
            </a:r>
            <a:r>
              <a:rPr lang="en-US" sz="2800" dirty="0" err="1"/>
              <a:t>የማቴሪያልና</a:t>
            </a:r>
            <a:r>
              <a:rPr lang="en-US" sz="2800" dirty="0"/>
              <a:t> </a:t>
            </a:r>
            <a:r>
              <a:rPr lang="en-US" sz="2800" dirty="0" err="1"/>
              <a:t>የቴክኒክ</a:t>
            </a:r>
            <a:r>
              <a:rPr lang="en-US" sz="2800" dirty="0"/>
              <a:t> </a:t>
            </a:r>
            <a:r>
              <a:rPr lang="en-US" sz="2800" dirty="0" err="1"/>
              <a:t>ድጋፍ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02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/>
              <a:t>የሳይንስና</a:t>
            </a:r>
            <a:r>
              <a:rPr lang="en-US" sz="2800" dirty="0"/>
              <a:t> </a:t>
            </a:r>
            <a:r>
              <a:rPr lang="en-US" sz="2800" dirty="0" err="1"/>
              <a:t>ቴክኖሎጂ</a:t>
            </a:r>
            <a:r>
              <a:rPr lang="en-US" sz="2800" dirty="0"/>
              <a:t> </a:t>
            </a:r>
            <a:r>
              <a:rPr lang="en-US" sz="2800" dirty="0" err="1"/>
              <a:t>ክበባትን</a:t>
            </a:r>
            <a:r>
              <a:rPr lang="en-US" sz="2800" dirty="0"/>
              <a:t> </a:t>
            </a:r>
            <a:r>
              <a:rPr lang="en-US" sz="2800" dirty="0" err="1"/>
              <a:t>ማጠናከር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02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02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/>
              <a:t>በት</a:t>
            </a:r>
            <a:r>
              <a:rPr lang="en-US" sz="2800" dirty="0"/>
              <a:t>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የሳይንስ</a:t>
            </a:r>
            <a:r>
              <a:rPr lang="en-US" sz="2800" dirty="0"/>
              <a:t> </a:t>
            </a:r>
            <a:r>
              <a:rPr lang="en-US" sz="2800" dirty="0" err="1"/>
              <a:t>ሳምንታት</a:t>
            </a:r>
            <a:r>
              <a:rPr lang="en-US" sz="2800" dirty="0"/>
              <a:t> </a:t>
            </a:r>
            <a:r>
              <a:rPr lang="en-US" sz="2800" dirty="0" err="1"/>
              <a:t>እንዲከበሩ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 smtClean="0"/>
              <a:t>በቅጂ</a:t>
            </a:r>
            <a:r>
              <a:rPr lang="en-US" sz="2800" dirty="0"/>
              <a:t>፣ </a:t>
            </a:r>
            <a:r>
              <a:rPr lang="en-US" sz="2800" dirty="0" err="1"/>
              <a:t>በንግድ</a:t>
            </a:r>
            <a:r>
              <a:rPr lang="en-US" sz="2800" dirty="0"/>
              <a:t> </a:t>
            </a:r>
            <a:r>
              <a:rPr lang="en-US" sz="2800" dirty="0" err="1"/>
              <a:t>ምልክት</a:t>
            </a:r>
            <a:r>
              <a:rPr lang="en-US" sz="2800" dirty="0"/>
              <a:t>፣ </a:t>
            </a:r>
            <a:r>
              <a:rPr lang="en-US" sz="2800" dirty="0" err="1"/>
              <a:t>በፓተንትና</a:t>
            </a:r>
            <a:r>
              <a:rPr lang="en-US" sz="2800" dirty="0"/>
              <a:t> </a:t>
            </a:r>
            <a:r>
              <a:rPr lang="en-US" sz="2800" dirty="0" err="1"/>
              <a:t>ተዛማች</a:t>
            </a:r>
            <a:r>
              <a:rPr lang="en-US" sz="2800" dirty="0"/>
              <a:t> </a:t>
            </a:r>
            <a:r>
              <a:rPr lang="en-US" sz="2800" dirty="0" err="1"/>
              <a:t>መብቶችና</a:t>
            </a:r>
            <a:r>
              <a:rPr lang="en-US" sz="2800" dirty="0"/>
              <a:t> </a:t>
            </a:r>
            <a:r>
              <a:rPr lang="en-US" sz="2800" dirty="0" err="1"/>
              <a:t>አገልግሎቶች</a:t>
            </a:r>
            <a:r>
              <a:rPr lang="en-US" sz="2800" dirty="0"/>
              <a:t> </a:t>
            </a:r>
            <a:r>
              <a:rPr lang="en-US" sz="2800" dirty="0" err="1"/>
              <a:t>ዙሪያ</a:t>
            </a:r>
            <a:r>
              <a:rPr lang="en-US" sz="2800" dirty="0"/>
              <a:t> </a:t>
            </a:r>
            <a:r>
              <a:rPr lang="en-US" sz="2800" dirty="0" err="1"/>
              <a:t>መረጃና</a:t>
            </a:r>
            <a:r>
              <a:rPr lang="en-US" sz="2800" dirty="0"/>
              <a:t> </a:t>
            </a:r>
            <a:r>
              <a:rPr lang="en-US" sz="2800" dirty="0" err="1"/>
              <a:t>ምክር</a:t>
            </a:r>
            <a:r>
              <a:rPr lang="en-US" sz="2800" dirty="0"/>
              <a:t> </a:t>
            </a:r>
            <a:r>
              <a:rPr lang="en-US" sz="2800" dirty="0" err="1"/>
              <a:t>አገልግሎት</a:t>
            </a:r>
            <a:r>
              <a:rPr lang="en-US" sz="2800" dirty="0"/>
              <a:t> </a:t>
            </a:r>
            <a:r>
              <a:rPr lang="en-US" sz="2800" dirty="0" err="1"/>
              <a:t>ግለሰቦችና</a:t>
            </a:r>
            <a:r>
              <a:rPr lang="en-US" sz="2800" dirty="0"/>
              <a:t> </a:t>
            </a:r>
            <a:r>
              <a:rPr lang="en-US" sz="2800" dirty="0" err="1"/>
              <a:t>ተቋማት</a:t>
            </a:r>
            <a:r>
              <a:rPr lang="en-US" sz="2800" dirty="0"/>
              <a:t> </a:t>
            </a:r>
            <a:r>
              <a:rPr lang="en-US" sz="2800" dirty="0" err="1"/>
              <a:t>እንዲያገኙ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02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 03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48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5800" y="1981200"/>
            <a:ext cx="4191000" cy="3505200"/>
          </a:xfrm>
          <a:custGeom>
            <a:avLst/>
            <a:gdLst>
              <a:gd name="connsiteX0" fmla="*/ 0 w 4191000"/>
              <a:gd name="connsiteY0" fmla="*/ 0 h 3505200"/>
              <a:gd name="connsiteX1" fmla="*/ 4191000 w 4191000"/>
              <a:gd name="connsiteY1" fmla="*/ 0 h 3505200"/>
              <a:gd name="connsiteX2" fmla="*/ 4191000 w 4191000"/>
              <a:gd name="connsiteY2" fmla="*/ 3505200 h 3505200"/>
              <a:gd name="connsiteX3" fmla="*/ 0 w 4191000"/>
              <a:gd name="connsiteY3" fmla="*/ 3505200 h 3505200"/>
              <a:gd name="connsiteX4" fmla="*/ 0 w 4191000"/>
              <a:gd name="connsiteY4" fmla="*/ 0 h 3505200"/>
              <a:gd name="connsiteX0" fmla="*/ 0 w 4191000"/>
              <a:gd name="connsiteY0" fmla="*/ 0 h 3505200"/>
              <a:gd name="connsiteX1" fmla="*/ 4191000 w 4191000"/>
              <a:gd name="connsiteY1" fmla="*/ 0 h 3505200"/>
              <a:gd name="connsiteX2" fmla="*/ 4191000 w 4191000"/>
              <a:gd name="connsiteY2" fmla="*/ 3505200 h 3505200"/>
              <a:gd name="connsiteX3" fmla="*/ 0 w 4191000"/>
              <a:gd name="connsiteY3" fmla="*/ 3505200 h 3505200"/>
              <a:gd name="connsiteX4" fmla="*/ 0 w 4191000"/>
              <a:gd name="connsiteY4" fmla="*/ 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000" h="3505200">
                <a:moveTo>
                  <a:pt x="0" y="0"/>
                </a:moveTo>
                <a:lnTo>
                  <a:pt x="4191000" y="0"/>
                </a:lnTo>
                <a:lnTo>
                  <a:pt x="4191000" y="3505200"/>
                </a:lnTo>
                <a:lnTo>
                  <a:pt x="0" y="3505200"/>
                </a:lnTo>
                <a:cubicBezTo>
                  <a:pt x="2855343" y="1638061"/>
                  <a:pt x="0" y="1168400"/>
                  <a:pt x="0" y="0"/>
                </a:cubicBez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35509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11500" dirty="0" err="1" smtClean="0"/>
              <a:t>አመሰግናለሁ</a:t>
            </a:r>
            <a:r>
              <a:rPr lang="en-US" sz="11500" dirty="0" smtClean="0"/>
              <a:t> !!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750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373</TotalTime>
  <Words>321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PowerPoint Presentation</vt:lpstr>
      <vt:lpstr>በ2017 በጀት በጥር  ወር የተከናወኑ ዋና ዋና ተግባራት</vt:lpstr>
      <vt:lpstr>የቀጠለ…………………</vt:lpstr>
      <vt:lpstr>PowerPoint Presentation</vt:lpstr>
      <vt:lpstr>PowerPoint Presentation</vt:lpstr>
      <vt:lpstr>የቀጠለ…………………</vt:lpstr>
      <vt:lpstr>የቀጠለ…………………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Fedlu</dc:creator>
  <cp:lastModifiedBy>Dinu</cp:lastModifiedBy>
  <cp:revision>62</cp:revision>
  <dcterms:created xsi:type="dcterms:W3CDTF">2024-09-11T20:52:01Z</dcterms:created>
  <dcterms:modified xsi:type="dcterms:W3CDTF">2025-02-14T05:19:53Z</dcterms:modified>
</cp:coreProperties>
</file>