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2C5A6-6565-45F7-A74C-97EC8EE9893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27CED-44B9-4ED4-9623-9B139205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12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6EBC2-E248-441C-9A93-3390E7CA0B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85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6EBC2-E248-441C-9A93-3390E7CA0B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8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FBD7F-19B9-42BC-8AB5-77B849602E6B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9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AC7-0603-4A0A-9D2E-00B13DD8C913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9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9C11-8DE4-463F-B86E-005664D0B378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9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0ED4-6571-4E59-A4BD-9A8C74850B49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9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DC31-41E3-4166-A906-B24F1F1FA828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4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7F98-554A-4AAB-AA7D-2A5EF20FD7AA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4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5365-C170-4D65-8BF3-87FC93A6CB57}" type="datetime1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3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9C72-7BA2-4F93-9DC7-D1BBB643EC2B}" type="datetime1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60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8D36-3547-45AA-A2FD-A2B691D2D0B9}" type="datetime1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8D72-27E2-4B9B-A9FD-5F2A45AD0EFE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1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EC105-2B26-48FB-AAEA-806B00171AFD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5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55136-26D5-4CC0-9E60-1C56A8FDBCF3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5CE82-539A-4C1E-BA3B-D6AAB741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9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-110192"/>
            <a:ext cx="8382000" cy="1938992"/>
          </a:xfrm>
          <a:prstGeom prst="rect">
            <a:avLst/>
          </a:prstGeom>
        </p:spPr>
        <p:txBody>
          <a:bodyPr wrap="square">
            <a:prstTxWarp prst="textArchDown">
              <a:avLst/>
            </a:prstTxWarp>
            <a:spAutoFit/>
            <a:scene3d>
              <a:camera prst="obliqueBottomRight"/>
              <a:lightRig rig="threePt" dir="t"/>
            </a:scene3d>
          </a:bodyPr>
          <a:lstStyle/>
          <a:p>
            <a:pPr algn="ctr">
              <a:lnSpc>
                <a:spcPct val="150000"/>
              </a:lnSpc>
            </a:pP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በስልጤ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ዞን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ሳይንስና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ኢንፎርሜሽን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ቴክኖሎጂ</a:t>
            </a:r>
            <a:r>
              <a:rPr lang="en-US" sz="6000" cap="all" baseline="-25000" dirty="0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 </a:t>
            </a:r>
            <a:r>
              <a:rPr lang="en-US" sz="6000" cap="all" baseline="-25000" dirty="0" err="1" smtClean="0">
                <a:solidFill>
                  <a:schemeClr val="tx2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thiopic Yebse" pitchFamily="2" charset="0"/>
              </a:rPr>
              <a:t>መምሪያ</a:t>
            </a:r>
            <a:endParaRPr lang="en-US" sz="2400" baseline="-25000" dirty="0">
              <a:solidFill>
                <a:schemeClr val="tx2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Ethiopic Yebse" pitchFamily="2" charset="0"/>
              <a:ea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1473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228600"/>
            <a:ext cx="1409700" cy="661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57201" y="4038600"/>
            <a:ext cx="8229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Power Geez Unicode3" pitchFamily="2" charset="0"/>
              </a:rPr>
              <a:t>የስልጤ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ዞን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ሳይንስና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ኢንፎርሜሽን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ቴክኖሎጂ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መምሪያ</a:t>
            </a:r>
            <a:r>
              <a:rPr lang="en-US" sz="3200" dirty="0">
                <a:latin typeface="Power Geez Unicode3" pitchFamily="2" charset="0"/>
              </a:rPr>
              <a:t> የ2017 </a:t>
            </a:r>
            <a:r>
              <a:rPr lang="en-US" sz="3200" dirty="0" err="1">
                <a:latin typeface="Power Geez Unicode3" pitchFamily="2" charset="0"/>
              </a:rPr>
              <a:t>በጀት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ዓመት</a:t>
            </a:r>
            <a:r>
              <a:rPr lang="en-US" sz="3200" dirty="0">
                <a:latin typeface="Power Geez Unicode3" pitchFamily="2" charset="0"/>
              </a:rPr>
              <a:t> የ7 </a:t>
            </a:r>
            <a:r>
              <a:rPr lang="en-US" sz="3200" dirty="0" err="1">
                <a:latin typeface="Power Geez Unicode3" pitchFamily="2" charset="0"/>
              </a:rPr>
              <a:t>ወር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እቅድ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አፈፃፀም</a:t>
            </a:r>
            <a:r>
              <a:rPr lang="en-US" sz="3200" dirty="0">
                <a:latin typeface="Power Geez Unicode3" pitchFamily="2" charset="0"/>
              </a:rPr>
              <a:t> </a:t>
            </a:r>
            <a:r>
              <a:rPr lang="en-US" sz="3200" dirty="0" err="1">
                <a:latin typeface="Power Geez Unicode3" pitchFamily="2" charset="0"/>
              </a:rPr>
              <a:t>ሪፖርት</a:t>
            </a:r>
            <a:endParaRPr lang="en-US" sz="3200" dirty="0">
              <a:latin typeface="Power Geez Unicode3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96100" y="5997714"/>
            <a:ext cx="19431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FFC000"/>
                </a:solidFill>
                <a:latin typeface="Ethiopic Addis" pitchFamily="2" charset="0"/>
              </a:rPr>
              <a:t>ሰኢቴ</a:t>
            </a:r>
            <a:r>
              <a:rPr lang="en-US" sz="2000" b="1" dirty="0">
                <a:solidFill>
                  <a:srgbClr val="FFC000"/>
                </a:solidFill>
                <a:latin typeface="Ethiopic Addis" pitchFamily="2" charset="0"/>
              </a:rPr>
              <a:t> </a:t>
            </a:r>
            <a:r>
              <a:rPr lang="en-US" sz="2000" b="1" dirty="0" err="1">
                <a:solidFill>
                  <a:srgbClr val="FFC000"/>
                </a:solidFill>
                <a:latin typeface="Ethiopic Addis" pitchFamily="2" charset="0"/>
              </a:rPr>
              <a:t>መምሪያ</a:t>
            </a:r>
            <a:r>
              <a:rPr lang="en-US" sz="2000" b="1" dirty="0">
                <a:solidFill>
                  <a:srgbClr val="FFC000"/>
                </a:solidFill>
                <a:latin typeface="Ethiopic Addis" pitchFamily="2" charset="0"/>
              </a:rPr>
              <a:t> </a:t>
            </a:r>
            <a:endParaRPr lang="en-US" sz="2000" dirty="0">
              <a:solidFill>
                <a:srgbClr val="FFC000"/>
              </a:solidFill>
              <a:latin typeface="Ethiopic Addis" pitchFamily="2" charset="0"/>
            </a:endParaRPr>
          </a:p>
          <a:p>
            <a:r>
              <a:rPr lang="en-US" sz="2000" b="1" dirty="0" err="1" smtClean="0">
                <a:solidFill>
                  <a:srgbClr val="FFC000"/>
                </a:solidFill>
                <a:latin typeface="Ethiopic Addis" pitchFamily="2" charset="0"/>
              </a:rPr>
              <a:t>የካቲት</a:t>
            </a:r>
            <a:r>
              <a:rPr lang="en-US" sz="2000" b="1" dirty="0" smtClean="0">
                <a:solidFill>
                  <a:srgbClr val="FFC000"/>
                </a:solidFill>
                <a:latin typeface="Ethiopic Addis" pitchFamily="2" charset="0"/>
              </a:rPr>
              <a:t>- 2017</a:t>
            </a:r>
            <a:endParaRPr lang="en-US" sz="2000" dirty="0">
              <a:solidFill>
                <a:srgbClr val="FFC000"/>
              </a:solidFill>
              <a:latin typeface="Ethiopic Addi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024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" y="1290221"/>
            <a:ext cx="8610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3"/>
              </a:buBlip>
            </a:pPr>
            <a:r>
              <a:rPr lang="en-US" sz="2600" dirty="0" err="1"/>
              <a:t>በኢኮቴ</a:t>
            </a:r>
            <a:r>
              <a:rPr lang="en-US" sz="2600" dirty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የተሰጠ</a:t>
            </a:r>
            <a:r>
              <a:rPr lang="en-US" sz="2600" dirty="0"/>
              <a:t> </a:t>
            </a:r>
            <a:r>
              <a:rPr lang="en-US" sz="2600" dirty="0" err="1"/>
              <a:t>አዲስ</a:t>
            </a:r>
            <a:r>
              <a:rPr lang="en-US" sz="2600" dirty="0"/>
              <a:t> </a:t>
            </a:r>
            <a:r>
              <a:rPr lang="en-US" sz="2600" dirty="0" err="1"/>
              <a:t>ፈቃድ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2 </a:t>
            </a:r>
            <a:r>
              <a:rPr lang="en-US" sz="2600" dirty="0" err="1"/>
              <a:t>ክንውን</a:t>
            </a:r>
            <a:r>
              <a:rPr lang="en-US" sz="2600" dirty="0"/>
              <a:t> 02፣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በኢኮቴ</a:t>
            </a:r>
            <a:r>
              <a:rPr lang="en-US" sz="2600" dirty="0" smtClean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የተሰጠ</a:t>
            </a:r>
            <a:r>
              <a:rPr lang="en-US" sz="2600" dirty="0"/>
              <a:t> </a:t>
            </a:r>
            <a:r>
              <a:rPr lang="en-US" sz="2600" dirty="0" err="1"/>
              <a:t>የብቃት</a:t>
            </a:r>
            <a:r>
              <a:rPr lang="en-US" sz="2600" dirty="0"/>
              <a:t> </a:t>
            </a:r>
            <a:r>
              <a:rPr lang="en-US" sz="2600" dirty="0" err="1"/>
              <a:t>ማረጋገጫ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45ክንውን 49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/>
              <a:t>በኢኮቴ</a:t>
            </a:r>
            <a:r>
              <a:rPr lang="en-US" sz="2600" dirty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የብቃት</a:t>
            </a:r>
            <a:r>
              <a:rPr lang="en-US" sz="2600" dirty="0"/>
              <a:t> </a:t>
            </a:r>
            <a:r>
              <a:rPr lang="en-US" sz="2600" dirty="0" err="1"/>
              <a:t>ማረጋገጫ</a:t>
            </a:r>
            <a:r>
              <a:rPr lang="en-US" sz="2600" dirty="0"/>
              <a:t> </a:t>
            </a:r>
            <a:r>
              <a:rPr lang="en-US" sz="2600" dirty="0" err="1"/>
              <a:t>እና</a:t>
            </a:r>
            <a:r>
              <a:rPr lang="en-US" sz="2600" dirty="0"/>
              <a:t> </a:t>
            </a:r>
            <a:r>
              <a:rPr lang="en-US" sz="2600" dirty="0" err="1"/>
              <a:t>ነባር</a:t>
            </a:r>
            <a:r>
              <a:rPr lang="en-US" sz="2600" dirty="0"/>
              <a:t> </a:t>
            </a:r>
            <a:r>
              <a:rPr lang="en-US" sz="2600" dirty="0" err="1"/>
              <a:t>ፍቃድ</a:t>
            </a:r>
            <a:r>
              <a:rPr lang="en-US" sz="2600" dirty="0"/>
              <a:t> </a:t>
            </a:r>
            <a:r>
              <a:rPr lang="en-US" sz="2600" dirty="0" err="1"/>
              <a:t>የተደረገ</a:t>
            </a:r>
            <a:r>
              <a:rPr lang="en-US" sz="2600" dirty="0"/>
              <a:t> </a:t>
            </a:r>
            <a:r>
              <a:rPr lang="en-US" sz="2600" dirty="0" err="1"/>
              <a:t>ዕድሳት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</a:t>
            </a:r>
            <a:r>
              <a:rPr lang="en-US" sz="2600" dirty="0" smtClean="0"/>
              <a:t>125 </a:t>
            </a:r>
            <a:r>
              <a:rPr lang="en-US" sz="2600" dirty="0" err="1" smtClean="0"/>
              <a:t>ክንውን</a:t>
            </a:r>
            <a:r>
              <a:rPr lang="en-US" sz="2600" dirty="0" smtClean="0"/>
              <a:t> 68 </a:t>
            </a:r>
            <a:r>
              <a:rPr lang="en-US" sz="2600" dirty="0" err="1" smtClean="0"/>
              <a:t>አፈፃፀም</a:t>
            </a:r>
            <a:r>
              <a:rPr lang="en-US" sz="2600" dirty="0" smtClean="0"/>
              <a:t> 55%፣</a:t>
            </a:r>
            <a:endParaRPr lang="en-US" sz="2600" dirty="0" smtClean="0"/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በኢኮቴ</a:t>
            </a:r>
            <a:r>
              <a:rPr lang="en-US" sz="2600" dirty="0" smtClean="0"/>
              <a:t> </a:t>
            </a:r>
            <a:r>
              <a:rPr lang="en-US" sz="2600" dirty="0" err="1"/>
              <a:t>ዘርፍ</a:t>
            </a:r>
            <a:r>
              <a:rPr lang="en-US" sz="2600" dirty="0"/>
              <a:t> </a:t>
            </a:r>
            <a:r>
              <a:rPr lang="en-US" sz="2600" dirty="0" err="1"/>
              <a:t>ለተሰማሩ</a:t>
            </a:r>
            <a:r>
              <a:rPr lang="en-US" sz="2600" dirty="0"/>
              <a:t> </a:t>
            </a:r>
            <a:r>
              <a:rPr lang="en-US" sz="2600" dirty="0" err="1"/>
              <a:t>ድርጅቶች</a:t>
            </a:r>
            <a:r>
              <a:rPr lang="en-US" sz="2600" dirty="0"/>
              <a:t> </a:t>
            </a:r>
            <a:r>
              <a:rPr lang="en-US" sz="2600" dirty="0" err="1"/>
              <a:t>የተደረደ</a:t>
            </a:r>
            <a:r>
              <a:rPr lang="en-US" sz="2600" dirty="0"/>
              <a:t> </a:t>
            </a:r>
            <a:r>
              <a:rPr lang="en-US" sz="2600" dirty="0" err="1"/>
              <a:t>ቁጥጥር</a:t>
            </a:r>
            <a:r>
              <a:rPr lang="en-US" sz="2600" dirty="0"/>
              <a:t> </a:t>
            </a:r>
            <a:r>
              <a:rPr lang="en-US" sz="2600" dirty="0" err="1"/>
              <a:t>ድፋፍ</a:t>
            </a:r>
            <a:r>
              <a:rPr lang="en-US" sz="2600" dirty="0"/>
              <a:t> 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 125 </a:t>
            </a:r>
            <a:r>
              <a:rPr lang="en-US" sz="2600" dirty="0" err="1"/>
              <a:t>ክንውን</a:t>
            </a:r>
            <a:r>
              <a:rPr lang="en-US" sz="2600" dirty="0"/>
              <a:t> 68 </a:t>
            </a:r>
            <a:r>
              <a:rPr lang="en-US" sz="2600" dirty="0" err="1"/>
              <a:t>አፈፃፀም</a:t>
            </a:r>
            <a:r>
              <a:rPr lang="en-US" sz="2600" dirty="0"/>
              <a:t> 63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የስልጠና</a:t>
            </a:r>
            <a:r>
              <a:rPr lang="en-US" sz="2600" dirty="0" smtClean="0"/>
              <a:t> </a:t>
            </a:r>
            <a:r>
              <a:rPr lang="en-US" sz="2600" dirty="0" err="1"/>
              <a:t>ማዕከላትን</a:t>
            </a:r>
            <a:r>
              <a:rPr lang="en-US" sz="2600" dirty="0"/>
              <a:t> </a:t>
            </a:r>
            <a:r>
              <a:rPr lang="en-US" sz="2600" dirty="0" err="1"/>
              <a:t>ማቋቋም</a:t>
            </a:r>
            <a:r>
              <a:rPr lang="en-US" sz="2600" dirty="0"/>
              <a:t>፡፡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01ክንውን 02አፈፃፀም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የጥገናና</a:t>
            </a:r>
            <a:r>
              <a:rPr lang="en-US" sz="2600" dirty="0" smtClean="0"/>
              <a:t> </a:t>
            </a:r>
            <a:r>
              <a:rPr lang="en-US" sz="2600" dirty="0" err="1"/>
              <a:t>ዕድሳት</a:t>
            </a:r>
            <a:r>
              <a:rPr lang="en-US" sz="2600" dirty="0"/>
              <a:t> </a:t>
            </a:r>
            <a:r>
              <a:rPr lang="en-US" sz="2600" dirty="0" err="1"/>
              <a:t>ማዕከላትን</a:t>
            </a:r>
            <a:r>
              <a:rPr lang="en-US" sz="2600" dirty="0"/>
              <a:t>  </a:t>
            </a:r>
            <a:r>
              <a:rPr lang="en-US" sz="2600" dirty="0" err="1"/>
              <a:t>ማቋቋም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02 </a:t>
            </a:r>
            <a:r>
              <a:rPr lang="en-US" sz="2600" dirty="0" err="1"/>
              <a:t>ክንውን</a:t>
            </a:r>
            <a:r>
              <a:rPr lang="en-US" sz="2600" dirty="0"/>
              <a:t> 02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600" dirty="0" err="1" smtClean="0"/>
              <a:t>የቁሳቁስ</a:t>
            </a:r>
            <a:r>
              <a:rPr lang="en-US" sz="2600" dirty="0" smtClean="0"/>
              <a:t> </a:t>
            </a:r>
            <a:r>
              <a:rPr lang="en-US" sz="2600" dirty="0" err="1"/>
              <a:t>ድጋፍ</a:t>
            </a:r>
            <a:r>
              <a:rPr lang="en-US" sz="2600" dirty="0"/>
              <a:t> </a:t>
            </a:r>
            <a:r>
              <a:rPr lang="en-US" sz="2600" dirty="0" err="1"/>
              <a:t>ማድረግ</a:t>
            </a:r>
            <a:r>
              <a:rPr lang="en-US" sz="2600" dirty="0"/>
              <a:t> </a:t>
            </a:r>
            <a:r>
              <a:rPr lang="en-US" sz="2600" dirty="0" err="1"/>
              <a:t>የስልጠና</a:t>
            </a:r>
            <a:r>
              <a:rPr lang="en-US" sz="2600" dirty="0"/>
              <a:t> </a:t>
            </a:r>
            <a:r>
              <a:rPr lang="en-US" sz="2600" dirty="0" err="1"/>
              <a:t>ማዕከላት</a:t>
            </a:r>
            <a:r>
              <a:rPr lang="en-US" sz="2600" dirty="0"/>
              <a:t> </a:t>
            </a:r>
            <a:r>
              <a:rPr lang="en-US" sz="2600" dirty="0" err="1"/>
              <a:t>ደረጃቸውን</a:t>
            </a:r>
            <a:r>
              <a:rPr lang="en-US" sz="2600" dirty="0"/>
              <a:t> </a:t>
            </a:r>
            <a:r>
              <a:rPr lang="en-US" sz="2600" dirty="0" err="1"/>
              <a:t>ማሻሻል</a:t>
            </a:r>
            <a:r>
              <a:rPr lang="en-US" sz="2600" dirty="0"/>
              <a:t> </a:t>
            </a:r>
            <a:r>
              <a:rPr lang="en-US" sz="2600" dirty="0" err="1"/>
              <a:t>በቁጥር</a:t>
            </a:r>
            <a:r>
              <a:rPr lang="en-US" sz="2600" dirty="0"/>
              <a:t> </a:t>
            </a:r>
            <a:r>
              <a:rPr lang="en-US" sz="2600" dirty="0" err="1"/>
              <a:t>እቅድ</a:t>
            </a:r>
            <a:r>
              <a:rPr lang="en-US" sz="2600" dirty="0"/>
              <a:t> 01 </a:t>
            </a:r>
            <a:r>
              <a:rPr lang="en-US" sz="2600" dirty="0" err="1"/>
              <a:t>ክንውን</a:t>
            </a:r>
            <a:r>
              <a:rPr lang="en-US" sz="2600" dirty="0"/>
              <a:t> 01 </a:t>
            </a:r>
            <a:r>
              <a:rPr lang="en-US" sz="2600" dirty="0" err="1"/>
              <a:t>አፈፃፀም</a:t>
            </a:r>
            <a:r>
              <a:rPr lang="en-US" sz="2600" dirty="0"/>
              <a:t> 100</a:t>
            </a:r>
            <a:r>
              <a:rPr lang="en-US" sz="2600" dirty="0" smtClean="0"/>
              <a:t>%፣</a:t>
            </a:r>
            <a:endParaRPr lang="en-US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2</a:t>
            </a:fld>
            <a:endParaRPr lang="en-US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971800" y="200949"/>
            <a:ext cx="403860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ዋና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 </a:t>
            </a:r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ዋና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 </a:t>
            </a:r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ተግባራት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7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1326952"/>
            <a:ext cx="861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የዩኒቨርስቲ</a:t>
            </a:r>
            <a:r>
              <a:rPr lang="en-US" sz="2800" dirty="0"/>
              <a:t> </a:t>
            </a:r>
            <a:r>
              <a:rPr lang="en-US" sz="2800" dirty="0" err="1"/>
              <a:t>ተማሪዎች</a:t>
            </a:r>
            <a:r>
              <a:rPr lang="en-US" sz="2800" dirty="0"/>
              <a:t> </a:t>
            </a:r>
            <a:r>
              <a:rPr lang="en-US" sz="2800" dirty="0" err="1"/>
              <a:t>በኢንዱስትሪው</a:t>
            </a:r>
            <a:r>
              <a:rPr lang="en-US" sz="2800" dirty="0"/>
              <a:t> </a:t>
            </a:r>
            <a:r>
              <a:rPr lang="en-US" sz="2800" dirty="0" err="1"/>
              <a:t>ተገቢውን</a:t>
            </a:r>
            <a:r>
              <a:rPr lang="en-US" sz="2800" dirty="0"/>
              <a:t> </a:t>
            </a:r>
            <a:r>
              <a:rPr lang="en-US" sz="2800" dirty="0" err="1"/>
              <a:t>የተግባር</a:t>
            </a:r>
            <a:r>
              <a:rPr lang="en-US" sz="2800" dirty="0"/>
              <a:t> </a:t>
            </a:r>
            <a:r>
              <a:rPr lang="en-US" sz="2800" dirty="0" err="1"/>
              <a:t>ልምምድ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70 </a:t>
            </a:r>
            <a:r>
              <a:rPr lang="en-US" sz="2800" dirty="0" err="1"/>
              <a:t>ክንውን</a:t>
            </a:r>
            <a:r>
              <a:rPr lang="en-US" sz="2800" dirty="0"/>
              <a:t> 134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ኮዲሮች</a:t>
            </a:r>
            <a:r>
              <a:rPr lang="en-US" sz="2800" dirty="0" smtClean="0"/>
              <a:t> </a:t>
            </a:r>
            <a:r>
              <a:rPr lang="en-US" sz="2800" dirty="0" err="1"/>
              <a:t>ኢንሼቲቭ</a:t>
            </a:r>
            <a:r>
              <a:rPr lang="en-US" sz="2800" dirty="0"/>
              <a:t> </a:t>
            </a:r>
            <a:r>
              <a:rPr lang="en-US" sz="2800" dirty="0" err="1"/>
              <a:t>ፕሮግራም</a:t>
            </a:r>
            <a:r>
              <a:rPr lang="en-US" sz="2800" dirty="0"/>
              <a:t> </a:t>
            </a:r>
            <a:r>
              <a:rPr lang="en-US" sz="2800" dirty="0" err="1"/>
              <a:t>ስልጠና</a:t>
            </a:r>
            <a:r>
              <a:rPr lang="en-US" sz="2800" dirty="0"/>
              <a:t> </a:t>
            </a:r>
            <a:r>
              <a:rPr lang="en-US" sz="2800" dirty="0" err="1"/>
              <a:t>የተሳተፉ</a:t>
            </a:r>
            <a:r>
              <a:rPr lang="en-US" sz="2800" dirty="0"/>
              <a:t> </a:t>
            </a:r>
            <a:r>
              <a:rPr lang="en-US" sz="2800" dirty="0" err="1"/>
              <a:t>ወጣቶችና</a:t>
            </a:r>
            <a:r>
              <a:rPr lang="en-US" sz="2800" dirty="0"/>
              <a:t> </a:t>
            </a:r>
            <a:r>
              <a:rPr lang="en-US" sz="2800" dirty="0" err="1"/>
              <a:t>ለመንግስት</a:t>
            </a:r>
            <a:r>
              <a:rPr lang="en-US" sz="2800" dirty="0"/>
              <a:t> </a:t>
            </a:r>
            <a:r>
              <a:rPr lang="en-US" sz="2800" dirty="0" err="1"/>
              <a:t>ሰራተኛ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5248 </a:t>
            </a:r>
            <a:r>
              <a:rPr lang="en-US" sz="2800" dirty="0" err="1"/>
              <a:t>ክንውን</a:t>
            </a:r>
            <a:r>
              <a:rPr lang="en-US" sz="2800" dirty="0"/>
              <a:t> ወ 3238 ሴ </a:t>
            </a:r>
            <a:r>
              <a:rPr lang="en-US" sz="2800" dirty="0">
                <a:solidFill>
                  <a:srgbClr val="FF0000"/>
                </a:solidFill>
              </a:rPr>
              <a:t>1426 ድ 4974 </a:t>
            </a:r>
            <a:r>
              <a:rPr lang="en-US" sz="2800" dirty="0" err="1">
                <a:solidFill>
                  <a:srgbClr val="FF0000"/>
                </a:solidFill>
              </a:rPr>
              <a:t>አፈፃጸም</a:t>
            </a:r>
            <a:r>
              <a:rPr lang="en-US" sz="2800" dirty="0">
                <a:solidFill>
                  <a:srgbClr val="FF0000"/>
                </a:solidFill>
              </a:rPr>
              <a:t> 94% </a:t>
            </a:r>
            <a:r>
              <a:rPr lang="en-US" sz="2800" dirty="0" err="1">
                <a:solidFill>
                  <a:srgbClr val="FF0000"/>
                </a:solidFill>
              </a:rPr>
              <a:t>ሲሆን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አጠናቀው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ሰርቲፋይድ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የሆኑ</a:t>
            </a:r>
            <a:r>
              <a:rPr lang="en-US" sz="2800" dirty="0">
                <a:solidFill>
                  <a:srgbClr val="FF0000"/>
                </a:solidFill>
              </a:rPr>
              <a:t> ወ 904 ሴ 175 ድ 1076 </a:t>
            </a:r>
            <a:r>
              <a:rPr lang="en-US" sz="2800" dirty="0" smtClean="0">
                <a:solidFill>
                  <a:srgbClr val="FF0000"/>
                </a:solidFill>
              </a:rPr>
              <a:t>፤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ለመንግስት</a:t>
            </a:r>
            <a:r>
              <a:rPr lang="en-US" sz="2800" dirty="0" smtClean="0"/>
              <a:t> </a:t>
            </a:r>
            <a:r>
              <a:rPr lang="en-US" sz="2800" dirty="0" err="1"/>
              <a:t>ተቋማት</a:t>
            </a:r>
            <a:r>
              <a:rPr lang="en-US" sz="2800" dirty="0"/>
              <a:t> </a:t>
            </a:r>
            <a:r>
              <a:rPr lang="en-US" sz="2800" dirty="0" err="1"/>
              <a:t>ሲስተሞችን</a:t>
            </a:r>
            <a:r>
              <a:rPr lang="en-US" sz="2800" dirty="0"/>
              <a:t> </a:t>
            </a:r>
            <a:r>
              <a:rPr lang="en-US" sz="2800" dirty="0" err="1"/>
              <a:t>ማልማት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02 </a:t>
            </a:r>
            <a:r>
              <a:rPr lang="en-US" sz="2800" dirty="0" err="1"/>
              <a:t>ክንውን</a:t>
            </a:r>
            <a:r>
              <a:rPr lang="en-US" sz="2800" dirty="0"/>
              <a:t> 02 </a:t>
            </a:r>
            <a:r>
              <a:rPr lang="en-US" sz="2800" dirty="0" err="1"/>
              <a:t>አፈፃፀም</a:t>
            </a:r>
            <a:r>
              <a:rPr lang="en-US" sz="2800" dirty="0"/>
              <a:t> 100%፣	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ተቋማት</a:t>
            </a:r>
            <a:r>
              <a:rPr lang="en-US" sz="2800" dirty="0" smtClean="0"/>
              <a:t> </a:t>
            </a:r>
            <a:r>
              <a:rPr lang="en-US" sz="2800" dirty="0" err="1"/>
              <a:t>ዌብሳይቶችን</a:t>
            </a:r>
            <a:r>
              <a:rPr lang="en-US" sz="2800" dirty="0"/>
              <a:t> </a:t>
            </a:r>
            <a:r>
              <a:rPr lang="en-US" sz="2800" dirty="0" err="1"/>
              <a:t>ማልማት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02 </a:t>
            </a:r>
            <a:r>
              <a:rPr lang="en-US" sz="2800" dirty="0" err="1"/>
              <a:t>ክንውን</a:t>
            </a:r>
            <a:r>
              <a:rPr lang="en-US" sz="2800" dirty="0"/>
              <a:t> 02 </a:t>
            </a:r>
            <a:r>
              <a:rPr lang="en-US" sz="2800" dirty="0" err="1"/>
              <a:t>አፈፃፀም</a:t>
            </a:r>
            <a:r>
              <a:rPr lang="en-US" sz="2800" dirty="0"/>
              <a:t> 100%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የለሙ</a:t>
            </a:r>
            <a:r>
              <a:rPr lang="en-US" sz="2800" dirty="0" smtClean="0"/>
              <a:t> </a:t>
            </a:r>
            <a:r>
              <a:rPr lang="en-US" sz="2800" dirty="0" err="1"/>
              <a:t>ዌብሳይቶችና</a:t>
            </a:r>
            <a:r>
              <a:rPr lang="en-US" sz="2800" dirty="0"/>
              <a:t> </a:t>
            </a:r>
            <a:r>
              <a:rPr lang="en-US" sz="2800" dirty="0" err="1"/>
              <a:t>ሲስተሞችን</a:t>
            </a:r>
            <a:r>
              <a:rPr lang="en-US" sz="2800" dirty="0"/>
              <a:t> </a:t>
            </a:r>
            <a:r>
              <a:rPr lang="en-US" sz="2800" dirty="0" err="1"/>
              <a:t>ሆስት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	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03 </a:t>
            </a:r>
            <a:r>
              <a:rPr lang="en-US" sz="2800" dirty="0" err="1"/>
              <a:t>ክንውን</a:t>
            </a:r>
            <a:r>
              <a:rPr lang="en-US" sz="2800" dirty="0"/>
              <a:t> 03 </a:t>
            </a:r>
            <a:r>
              <a:rPr lang="en-US" sz="2800" dirty="0" err="1"/>
              <a:t>አፈፃፀም</a:t>
            </a:r>
            <a:r>
              <a:rPr lang="en-US" sz="2800" dirty="0"/>
              <a:t> 100%፣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3</a:t>
            </a:fld>
            <a:endParaRPr lang="en-US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25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1409858"/>
            <a:ext cx="861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	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31 </a:t>
            </a:r>
            <a:r>
              <a:rPr lang="en-US" sz="2800" dirty="0" err="1"/>
              <a:t>ክንውን</a:t>
            </a:r>
            <a:r>
              <a:rPr lang="en-US" sz="2800" dirty="0"/>
              <a:t> 51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ለተቋማት</a:t>
            </a:r>
            <a:r>
              <a:rPr lang="en-US" sz="2800" dirty="0" smtClean="0"/>
              <a:t> </a:t>
            </a:r>
            <a:r>
              <a:rPr lang="en-US" sz="2800" dirty="0" err="1"/>
              <a:t>የተዘጋጁና</a:t>
            </a:r>
            <a:r>
              <a:rPr lang="en-US" sz="2800" dirty="0"/>
              <a:t> </a:t>
            </a:r>
            <a:r>
              <a:rPr lang="en-US" sz="2800" dirty="0" err="1"/>
              <a:t>ወቅታዊ</a:t>
            </a:r>
            <a:r>
              <a:rPr lang="en-US" sz="2800" dirty="0"/>
              <a:t> </a:t>
            </a:r>
            <a:r>
              <a:rPr lang="en-US" sz="2800" dirty="0" err="1"/>
              <a:t>የተደረጉ</a:t>
            </a:r>
            <a:r>
              <a:rPr lang="en-US" sz="2800" dirty="0"/>
              <a:t> </a:t>
            </a: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ማሰራጨት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24 </a:t>
            </a:r>
            <a:r>
              <a:rPr lang="en-US" sz="2800" dirty="0" err="1"/>
              <a:t>ክንውን</a:t>
            </a:r>
            <a:r>
              <a:rPr lang="en-US" sz="2800" dirty="0"/>
              <a:t> 48 </a:t>
            </a:r>
            <a:r>
              <a:rPr lang="en-US" sz="2800" dirty="0" err="1"/>
              <a:t>አፈፃፀ</a:t>
            </a:r>
            <a:r>
              <a:rPr lang="en-US" sz="2800" dirty="0"/>
              <a:t> ም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የተለያዩ</a:t>
            </a:r>
            <a:r>
              <a:rPr lang="en-US" sz="2800" dirty="0" smtClean="0"/>
              <a:t> </a:t>
            </a:r>
            <a:r>
              <a:rPr lang="en-US" sz="2800" dirty="0" err="1"/>
              <a:t>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ግምገማ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32 </a:t>
            </a:r>
            <a:r>
              <a:rPr lang="en-US" sz="2800" dirty="0" err="1"/>
              <a:t>ክንውን</a:t>
            </a:r>
            <a:r>
              <a:rPr lang="en-US" sz="2800" dirty="0"/>
              <a:t> 17 </a:t>
            </a:r>
            <a:r>
              <a:rPr lang="en-US" sz="2800" dirty="0" err="1"/>
              <a:t>አፈፃፀ</a:t>
            </a:r>
            <a:r>
              <a:rPr lang="en-US" sz="2800" dirty="0"/>
              <a:t> ም 54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ለተቋማት</a:t>
            </a:r>
            <a:r>
              <a:rPr lang="en-US" sz="2800" dirty="0" smtClean="0"/>
              <a:t> </a:t>
            </a:r>
            <a:r>
              <a:rPr lang="en-US" sz="2800" dirty="0" err="1"/>
              <a:t>የኔትወርክ</a:t>
            </a:r>
            <a:r>
              <a:rPr lang="en-US" sz="2800" dirty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ልማትና</a:t>
            </a:r>
            <a:r>
              <a:rPr lang="en-US" sz="2800" dirty="0"/>
              <a:t> </a:t>
            </a:r>
            <a:r>
              <a:rPr lang="en-US" sz="2800" dirty="0" err="1"/>
              <a:t>ዲዛይን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04 </a:t>
            </a:r>
            <a:r>
              <a:rPr lang="en-US" sz="2800" dirty="0" err="1"/>
              <a:t>ክንውን</a:t>
            </a:r>
            <a:r>
              <a:rPr lang="en-US" sz="2800" dirty="0"/>
              <a:t> 07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>
                <a:solidFill>
                  <a:srgbClr val="FF0000"/>
                </a:solidFill>
              </a:rPr>
              <a:t>የቴክኖሎጂ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አጠቃቀም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ክህሎትና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ግንዛቤ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 err="1">
                <a:solidFill>
                  <a:srgbClr val="FF0000"/>
                </a:solidFill>
              </a:rPr>
              <a:t>ዲጂታል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ሊትሬሲ</a:t>
            </a:r>
            <a:r>
              <a:rPr lang="en-US" sz="2800" dirty="0">
                <a:solidFill>
                  <a:srgbClr val="FF0000"/>
                </a:solidFill>
              </a:rPr>
              <a:t>) </a:t>
            </a:r>
            <a:r>
              <a:rPr lang="en-US" sz="2800" dirty="0" err="1">
                <a:solidFill>
                  <a:srgbClr val="FF0000"/>
                </a:solidFill>
              </a:rPr>
              <a:t>ላይ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ለመንግስት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ሠራተኞች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ስልጠና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መስጠት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በቁጥር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እቅድ</a:t>
            </a:r>
            <a:r>
              <a:rPr lang="en-US" sz="2800" dirty="0">
                <a:solidFill>
                  <a:srgbClr val="FF0000"/>
                </a:solidFill>
              </a:rPr>
              <a:t> 825 </a:t>
            </a:r>
            <a:r>
              <a:rPr lang="en-US" sz="2800" dirty="0" err="1">
                <a:solidFill>
                  <a:srgbClr val="FF0000"/>
                </a:solidFill>
              </a:rPr>
              <a:t>ክንውን</a:t>
            </a:r>
            <a:r>
              <a:rPr lang="en-US" sz="2800" dirty="0">
                <a:solidFill>
                  <a:srgbClr val="FF0000"/>
                </a:solidFill>
              </a:rPr>
              <a:t>  421 </a:t>
            </a:r>
            <a:r>
              <a:rPr lang="en-US" sz="2800" dirty="0" err="1">
                <a:solidFill>
                  <a:srgbClr val="FF0000"/>
                </a:solidFill>
              </a:rPr>
              <a:t>አፈፃፀም</a:t>
            </a:r>
            <a:r>
              <a:rPr lang="en-US" sz="2800" dirty="0">
                <a:solidFill>
                  <a:srgbClr val="FF0000"/>
                </a:solidFill>
              </a:rPr>
              <a:t>  51%፣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4</a:t>
            </a:fld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59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1" cy="41678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" y="1245537"/>
            <a:ext cx="86106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ለመንግስት</a:t>
            </a:r>
            <a:r>
              <a:rPr lang="en-US" sz="2800" dirty="0"/>
              <a:t> መ/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የአካባቢያዊ</a:t>
            </a:r>
            <a:r>
              <a:rPr lang="en-US" sz="2800" dirty="0"/>
              <a:t> </a:t>
            </a:r>
            <a:r>
              <a:rPr lang="en-US" sz="2800" dirty="0" err="1"/>
              <a:t>ኔትዎርክ</a:t>
            </a:r>
            <a:r>
              <a:rPr lang="en-US" sz="2800" dirty="0"/>
              <a:t> (LAN) </a:t>
            </a:r>
            <a:r>
              <a:rPr lang="en-US" sz="2800" dirty="0" err="1"/>
              <a:t>ዝርጋታ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4	 </a:t>
            </a:r>
            <a:r>
              <a:rPr lang="en-US" sz="2800" dirty="0" err="1"/>
              <a:t>ክንውን</a:t>
            </a:r>
            <a:r>
              <a:rPr lang="en-US" sz="2800" dirty="0"/>
              <a:t> 28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መሳሪያዎችን</a:t>
            </a:r>
            <a:r>
              <a:rPr lang="en-US" sz="2800" dirty="0"/>
              <a:t> </a:t>
            </a:r>
            <a:r>
              <a:rPr lang="en-US" sz="2800" dirty="0" err="1"/>
              <a:t>ለዕድሳት</a:t>
            </a:r>
            <a:r>
              <a:rPr lang="en-US" sz="2800" dirty="0"/>
              <a:t> </a:t>
            </a:r>
            <a:r>
              <a:rPr lang="en-US" sz="2800" dirty="0" err="1"/>
              <a:t>መለየትና</a:t>
            </a:r>
            <a:r>
              <a:rPr lang="en-US" sz="2800" dirty="0"/>
              <a:t> </a:t>
            </a:r>
            <a:r>
              <a:rPr lang="en-US" sz="2800" dirty="0" err="1"/>
              <a:t>ማሰባሰብ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279 </a:t>
            </a:r>
            <a:r>
              <a:rPr lang="en-US" sz="2800" dirty="0" err="1"/>
              <a:t>ክንውን</a:t>
            </a:r>
            <a:r>
              <a:rPr lang="en-US" sz="2800" dirty="0"/>
              <a:t> 142 </a:t>
            </a:r>
            <a:r>
              <a:rPr lang="en-US" sz="2800" dirty="0" err="1"/>
              <a:t>አፈፃፀም</a:t>
            </a:r>
            <a:r>
              <a:rPr lang="en-US" sz="2800" dirty="0"/>
              <a:t> 51%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የሶፍትዌር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382 </a:t>
            </a:r>
            <a:r>
              <a:rPr lang="en-US" sz="2800" dirty="0" err="1"/>
              <a:t>ክንውን</a:t>
            </a:r>
            <a:r>
              <a:rPr lang="en-US" sz="2800" dirty="0"/>
              <a:t> 533 </a:t>
            </a:r>
            <a:r>
              <a:rPr lang="en-US" sz="2800" dirty="0" err="1"/>
              <a:t>አፈፃጸም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የሀርድዌር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393 	</a:t>
            </a:r>
            <a:r>
              <a:rPr lang="en-US" sz="2800" dirty="0" err="1"/>
              <a:t>ክንውን</a:t>
            </a:r>
            <a:r>
              <a:rPr lang="en-US" sz="2800" dirty="0"/>
              <a:t> 489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በሶፍትዌርና</a:t>
            </a:r>
            <a:r>
              <a:rPr lang="en-US" sz="2800" dirty="0"/>
              <a:t> </a:t>
            </a:r>
            <a:r>
              <a:rPr lang="en-US" sz="2800" dirty="0" err="1"/>
              <a:t>ሀርድዌር</a:t>
            </a:r>
            <a:r>
              <a:rPr lang="en-US" sz="2800" dirty="0"/>
              <a:t> </a:t>
            </a:r>
            <a:r>
              <a:rPr lang="en-US" sz="2800" dirty="0" err="1"/>
              <a:t>ጥገናና</a:t>
            </a:r>
            <a:r>
              <a:rPr lang="en-US" sz="2800" dirty="0"/>
              <a:t> </a:t>
            </a:r>
            <a:r>
              <a:rPr lang="en-US" sz="2800" dirty="0" err="1"/>
              <a:t>ዕድሳት</a:t>
            </a:r>
            <a:r>
              <a:rPr lang="en-US" sz="2800" dirty="0"/>
              <a:t> </a:t>
            </a:r>
            <a:r>
              <a:rPr lang="en-US" sz="2800" dirty="0" err="1"/>
              <a:t>አገ</a:t>
            </a:r>
            <a:r>
              <a:rPr lang="en-US" sz="2800" dirty="0"/>
              <a:t>/ት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3200" dirty="0"/>
              <a:t>1,139,166</a:t>
            </a:r>
            <a:r>
              <a:rPr lang="en-US" sz="3200" dirty="0">
                <a:latin typeface="Power Geez Unicode1" pitchFamily="2" charset="0"/>
              </a:rPr>
              <a:t>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3200" dirty="0">
                <a:solidFill>
                  <a:srgbClr val="00B050"/>
                </a:solidFill>
              </a:rPr>
              <a:t>1,266,500</a:t>
            </a:r>
            <a:r>
              <a:rPr lang="en-US" sz="2800" dirty="0"/>
              <a:t>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5</a:t>
            </a:fld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9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34473" y="762000"/>
            <a:ext cx="184730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sz="1600" dirty="0">
              <a:latin typeface="Ethiopic Zelan" pitchFamily="2" charset="0"/>
              <a:ea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12" y="1219200"/>
            <a:ext cx="876299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የሶፍትዌር</a:t>
            </a:r>
            <a:r>
              <a:rPr lang="en-US" sz="2800" dirty="0"/>
              <a:t> </a:t>
            </a:r>
            <a:r>
              <a:rPr lang="en-US" sz="2800" dirty="0" err="1"/>
              <a:t>ልማት</a:t>
            </a:r>
            <a:r>
              <a:rPr lang="en-US" sz="2800" dirty="0"/>
              <a:t> </a:t>
            </a:r>
            <a:r>
              <a:rPr lang="en-US" sz="2800" dirty="0" err="1"/>
              <a:t>ሲስተም</a:t>
            </a:r>
            <a:r>
              <a:rPr lang="en-US" sz="2800" dirty="0"/>
              <a:t> </a:t>
            </a:r>
            <a:r>
              <a:rPr lang="en-US" sz="2800" dirty="0" err="1"/>
              <a:t>ሪኳየርመንት</a:t>
            </a:r>
            <a:r>
              <a:rPr lang="en-US" sz="2800" dirty="0"/>
              <a:t> </a:t>
            </a:r>
            <a:r>
              <a:rPr lang="en-US" sz="2800" dirty="0" err="1"/>
              <a:t>ስፔሲፊኬሽን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4 </a:t>
            </a:r>
            <a:r>
              <a:rPr lang="en-US" sz="2800" dirty="0" err="1"/>
              <a:t>ክንውን</a:t>
            </a:r>
            <a:r>
              <a:rPr lang="en-US" sz="2800" dirty="0"/>
              <a:t> 3 </a:t>
            </a:r>
            <a:r>
              <a:rPr lang="en-US" sz="2800" dirty="0" err="1"/>
              <a:t>አፈፃፀም</a:t>
            </a:r>
            <a:r>
              <a:rPr lang="en-US" sz="2800" dirty="0"/>
              <a:t> 75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>
                <a:solidFill>
                  <a:srgbClr val="FF0000"/>
                </a:solidFill>
              </a:rPr>
              <a:t>የወረዳኔት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መሰረተ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ልማት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ተጠቃሚ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የሆኑ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አዲስ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ተቋማት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በቁጥር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እቅድ</a:t>
            </a:r>
            <a:r>
              <a:rPr lang="en-US" sz="2800" dirty="0">
                <a:solidFill>
                  <a:srgbClr val="FF0000"/>
                </a:solidFill>
              </a:rPr>
              <a:t> 3 </a:t>
            </a:r>
            <a:r>
              <a:rPr lang="en-US" sz="2800" dirty="0" err="1">
                <a:solidFill>
                  <a:srgbClr val="FF0000"/>
                </a:solidFill>
              </a:rPr>
              <a:t>ክንውን</a:t>
            </a:r>
            <a:r>
              <a:rPr lang="en-US" sz="2800" dirty="0">
                <a:solidFill>
                  <a:srgbClr val="FF0000"/>
                </a:solidFill>
              </a:rPr>
              <a:t> 2 </a:t>
            </a:r>
            <a:r>
              <a:rPr lang="en-US" sz="2800" dirty="0" err="1">
                <a:solidFill>
                  <a:srgbClr val="FF0000"/>
                </a:solidFill>
              </a:rPr>
              <a:t>አፈፃፀም</a:t>
            </a:r>
            <a:r>
              <a:rPr lang="en-US" sz="2800" dirty="0">
                <a:solidFill>
                  <a:srgbClr val="FF0000"/>
                </a:solidFill>
              </a:rPr>
              <a:t> 66</a:t>
            </a:r>
            <a:r>
              <a:rPr lang="en-US" sz="2800" dirty="0" smtClean="0">
                <a:solidFill>
                  <a:srgbClr val="FF0000"/>
                </a:solidFill>
              </a:rPr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በአበልና</a:t>
            </a:r>
            <a:r>
              <a:rPr lang="en-US" sz="2800" dirty="0" smtClean="0"/>
              <a:t> </a:t>
            </a:r>
            <a:r>
              <a:rPr lang="en-US" sz="2800" dirty="0" err="1"/>
              <a:t>በነዳጅ</a:t>
            </a:r>
            <a:r>
              <a:rPr lang="en-US" sz="2800" dirty="0"/>
              <a:t>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በቪዲዮ</a:t>
            </a:r>
            <a:r>
              <a:rPr lang="en-US" sz="2800" dirty="0"/>
              <a:t> </a:t>
            </a:r>
            <a:r>
              <a:rPr lang="en-US" sz="2800" dirty="0" err="1"/>
              <a:t>ኮንፍረንስ</a:t>
            </a:r>
            <a:r>
              <a:rPr lang="en-US" sz="2800" dirty="0"/>
              <a:t> </a:t>
            </a:r>
            <a:r>
              <a:rPr lang="en-US" sz="2800" dirty="0" err="1"/>
              <a:t>አገ</a:t>
            </a:r>
            <a:r>
              <a:rPr lang="en-US" sz="2800" dirty="0"/>
              <a:t>/ት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1,166,666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2,159,152</a:t>
            </a:r>
            <a:r>
              <a:rPr lang="en-US" sz="2800" dirty="0"/>
              <a:t> </a:t>
            </a:r>
            <a:r>
              <a:rPr lang="en-US" sz="2800" dirty="0" err="1"/>
              <a:t>አፈፃጸም</a:t>
            </a:r>
            <a:r>
              <a:rPr lang="en-US" sz="2800" dirty="0"/>
              <a:t> 100%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በተቀመጠው</a:t>
            </a:r>
            <a:r>
              <a:rPr lang="en-US" sz="2800" dirty="0" smtClean="0"/>
              <a:t> </a:t>
            </a:r>
            <a:r>
              <a:rPr lang="en-US" sz="2800" dirty="0" err="1"/>
              <a:t>ስታንዳርድ</a:t>
            </a:r>
            <a:r>
              <a:rPr lang="en-US" sz="2800" dirty="0"/>
              <a:t> </a:t>
            </a:r>
            <a:r>
              <a:rPr lang="en-US" sz="2800" dirty="0" err="1"/>
              <a:t>መሰረት</a:t>
            </a:r>
            <a:r>
              <a:rPr lang="en-US" sz="2800" dirty="0"/>
              <a:t> </a:t>
            </a:r>
            <a:r>
              <a:rPr lang="en-US" sz="2800" dirty="0" err="1"/>
              <a:t>ተረጋግጦ</a:t>
            </a:r>
            <a:r>
              <a:rPr lang="en-US" sz="2800" dirty="0"/>
              <a:t> </a:t>
            </a:r>
            <a:r>
              <a:rPr lang="en-US" sz="2800" dirty="0" err="1"/>
              <a:t>የተመዘገበ</a:t>
            </a:r>
            <a:r>
              <a:rPr lang="en-US" sz="2800" dirty="0"/>
              <a:t> </a:t>
            </a:r>
            <a:r>
              <a:rPr lang="en-US" sz="2800" dirty="0" err="1"/>
              <a:t>ዶሜን</a:t>
            </a:r>
            <a:r>
              <a:rPr lang="en-US" sz="2800" dirty="0"/>
              <a:t> </a:t>
            </a:r>
            <a:r>
              <a:rPr lang="en-US" sz="2800" dirty="0" err="1"/>
              <a:t>ስም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4 </a:t>
            </a:r>
            <a:r>
              <a:rPr lang="en-US" sz="2800" dirty="0" err="1"/>
              <a:t>ክንውን</a:t>
            </a:r>
            <a:r>
              <a:rPr lang="en-US" sz="2800" dirty="0"/>
              <a:t> 2 </a:t>
            </a:r>
            <a:r>
              <a:rPr lang="en-US" sz="2800" dirty="0" err="1"/>
              <a:t>አፈፃፀም</a:t>
            </a:r>
            <a:r>
              <a:rPr lang="en-US" sz="2800" dirty="0"/>
              <a:t> 50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የኔትወርክ</a:t>
            </a:r>
            <a:r>
              <a:rPr lang="en-US" sz="2800" dirty="0" smtClean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ልማቶች</a:t>
            </a:r>
            <a:r>
              <a:rPr lang="en-US" sz="2800" dirty="0"/>
              <a:t> </a:t>
            </a:r>
            <a:r>
              <a:rPr lang="en-US" sz="2800" dirty="0" err="1"/>
              <a:t>አዲስ</a:t>
            </a:r>
            <a:r>
              <a:rPr lang="en-US" sz="2800" dirty="0"/>
              <a:t> </a:t>
            </a:r>
            <a:r>
              <a:rPr lang="en-US" sz="2800" dirty="0" err="1"/>
              <a:t>ዝርጋታ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 </a:t>
            </a:r>
            <a:r>
              <a:rPr lang="en-US" sz="2800" dirty="0" err="1"/>
              <a:t>እቅድ</a:t>
            </a:r>
            <a:r>
              <a:rPr lang="en-US" sz="2800" dirty="0"/>
              <a:t> 4 </a:t>
            </a:r>
            <a:r>
              <a:rPr lang="en-US" sz="2800" dirty="0" err="1"/>
              <a:t>ክንውን</a:t>
            </a:r>
            <a:r>
              <a:rPr lang="en-US" sz="2800" dirty="0"/>
              <a:t> 6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የኔትወርክ</a:t>
            </a:r>
            <a:r>
              <a:rPr lang="en-US" sz="2800" dirty="0" smtClean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ልማቶች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15 </a:t>
            </a:r>
            <a:r>
              <a:rPr lang="en-US" sz="2800" dirty="0" err="1"/>
              <a:t>ክንውን</a:t>
            </a:r>
            <a:r>
              <a:rPr lang="en-US" sz="2800" dirty="0"/>
              <a:t>  18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49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47803"/>
            <a:ext cx="8762999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/>
              <a:t>የኔትወርክ</a:t>
            </a:r>
            <a:r>
              <a:rPr lang="en-US" sz="2700" dirty="0"/>
              <a:t> </a:t>
            </a:r>
            <a:r>
              <a:rPr lang="en-US" sz="2700" dirty="0" err="1"/>
              <a:t>መሰረተ</a:t>
            </a:r>
            <a:r>
              <a:rPr lang="en-US" sz="2700" dirty="0"/>
              <a:t> </a:t>
            </a:r>
            <a:r>
              <a:rPr lang="en-US" sz="2700" dirty="0" err="1"/>
              <a:t>ልማቶች</a:t>
            </a:r>
            <a:r>
              <a:rPr lang="en-US" sz="2700" dirty="0"/>
              <a:t> </a:t>
            </a:r>
            <a:r>
              <a:rPr lang="en-US" sz="2700" dirty="0" err="1"/>
              <a:t>ቴክኒካል</a:t>
            </a:r>
            <a:r>
              <a:rPr lang="en-US" sz="2700" dirty="0"/>
              <a:t> </a:t>
            </a:r>
            <a:r>
              <a:rPr lang="en-US" sz="2700" dirty="0" err="1"/>
              <a:t>ማሻሻያ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 </a:t>
            </a:r>
            <a:r>
              <a:rPr lang="en-US" sz="2700" dirty="0" err="1"/>
              <a:t>እቅድ</a:t>
            </a:r>
            <a:r>
              <a:rPr lang="en-US" sz="2700" dirty="0"/>
              <a:t> 6  </a:t>
            </a:r>
            <a:r>
              <a:rPr lang="en-US" sz="2700" dirty="0" err="1"/>
              <a:t>ክንውን</a:t>
            </a:r>
            <a:r>
              <a:rPr lang="en-US" sz="2700" dirty="0"/>
              <a:t>  7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የፈጠራና</a:t>
            </a:r>
            <a:r>
              <a:rPr lang="en-US" sz="2700" dirty="0" smtClean="0"/>
              <a:t> </a:t>
            </a:r>
            <a:r>
              <a:rPr lang="en-US" sz="2700" dirty="0" err="1"/>
              <a:t>የምርምር</a:t>
            </a:r>
            <a:r>
              <a:rPr lang="en-US" sz="2700" dirty="0"/>
              <a:t> </a:t>
            </a:r>
            <a:r>
              <a:rPr lang="en-US" sz="2700" dirty="0" err="1"/>
              <a:t>ውጤቶችን</a:t>
            </a:r>
            <a:r>
              <a:rPr lang="en-US" sz="2700" dirty="0"/>
              <a:t> </a:t>
            </a:r>
            <a:r>
              <a:rPr lang="en-US" sz="2700" dirty="0" err="1"/>
              <a:t>በመለየት</a:t>
            </a:r>
            <a:r>
              <a:rPr lang="en-US" sz="2700" dirty="0"/>
              <a:t> </a:t>
            </a:r>
            <a:r>
              <a:rPr lang="en-US" sz="2700" dirty="0" err="1"/>
              <a:t>የማቴሪያልና</a:t>
            </a:r>
            <a:r>
              <a:rPr lang="en-US" sz="2700" dirty="0"/>
              <a:t> </a:t>
            </a:r>
            <a:r>
              <a:rPr lang="en-US" sz="2700" dirty="0" err="1"/>
              <a:t>የቴክኒክ</a:t>
            </a:r>
            <a:r>
              <a:rPr lang="en-US" sz="2700" dirty="0"/>
              <a:t> </a:t>
            </a:r>
            <a:r>
              <a:rPr lang="en-US" sz="2700" dirty="0" err="1"/>
              <a:t>ድጋፍ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 </a:t>
            </a:r>
            <a:r>
              <a:rPr lang="en-US" sz="2700" dirty="0" err="1"/>
              <a:t>በቁጥር</a:t>
            </a:r>
            <a:r>
              <a:rPr lang="en-US" sz="2700" dirty="0"/>
              <a:t>  </a:t>
            </a:r>
            <a:r>
              <a:rPr lang="en-US" sz="2700" dirty="0" err="1"/>
              <a:t>እቅድ</a:t>
            </a:r>
            <a:r>
              <a:rPr lang="en-US" sz="2700" dirty="0"/>
              <a:t> 4 </a:t>
            </a:r>
            <a:r>
              <a:rPr lang="en-US" sz="2700" dirty="0" err="1"/>
              <a:t>ክንውን</a:t>
            </a:r>
            <a:r>
              <a:rPr lang="en-US" sz="2700" dirty="0"/>
              <a:t> 5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የሳይንስና</a:t>
            </a:r>
            <a:r>
              <a:rPr lang="en-US" sz="2700" dirty="0" smtClean="0"/>
              <a:t> </a:t>
            </a:r>
            <a:r>
              <a:rPr lang="en-US" sz="2700" dirty="0" err="1"/>
              <a:t>ቴክኖሎጂ</a:t>
            </a:r>
            <a:r>
              <a:rPr lang="en-US" sz="2700" dirty="0"/>
              <a:t> </a:t>
            </a:r>
            <a:r>
              <a:rPr lang="en-US" sz="2700" dirty="0" err="1"/>
              <a:t>ክበባትን</a:t>
            </a:r>
            <a:r>
              <a:rPr lang="en-US" sz="2700" dirty="0"/>
              <a:t> </a:t>
            </a:r>
            <a:r>
              <a:rPr lang="en-US" sz="2700" dirty="0" err="1"/>
              <a:t>ማጠናከር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	 </a:t>
            </a:r>
            <a:r>
              <a:rPr lang="en-US" sz="2700" dirty="0" err="1"/>
              <a:t>እቅድ</a:t>
            </a:r>
            <a:r>
              <a:rPr lang="en-US" sz="2700" dirty="0"/>
              <a:t> 5 </a:t>
            </a:r>
            <a:r>
              <a:rPr lang="en-US" sz="2700" dirty="0" err="1"/>
              <a:t>ክንውን</a:t>
            </a:r>
            <a:r>
              <a:rPr lang="en-US" sz="2700" dirty="0"/>
              <a:t> 57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በት</a:t>
            </a:r>
            <a:r>
              <a:rPr lang="en-US" sz="2700" dirty="0" smtClean="0"/>
              <a:t>/</a:t>
            </a:r>
            <a:r>
              <a:rPr lang="en-US" sz="2700" dirty="0" err="1" smtClean="0"/>
              <a:t>ቤቶች</a:t>
            </a:r>
            <a:r>
              <a:rPr lang="en-US" sz="2700" dirty="0" smtClean="0"/>
              <a:t> </a:t>
            </a:r>
            <a:r>
              <a:rPr lang="en-US" sz="2700" dirty="0" err="1"/>
              <a:t>የሳይንስ</a:t>
            </a:r>
            <a:r>
              <a:rPr lang="en-US" sz="2700" dirty="0"/>
              <a:t> </a:t>
            </a:r>
            <a:r>
              <a:rPr lang="en-US" sz="2700" dirty="0" err="1"/>
              <a:t>ሳምንታት</a:t>
            </a:r>
            <a:r>
              <a:rPr lang="en-US" sz="2700" dirty="0"/>
              <a:t> </a:t>
            </a:r>
            <a:r>
              <a:rPr lang="en-US" sz="2700" dirty="0" err="1"/>
              <a:t>እንዲከበሩ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 </a:t>
            </a:r>
            <a:r>
              <a:rPr lang="en-US" sz="2700" dirty="0" err="1"/>
              <a:t>እቅድ</a:t>
            </a:r>
            <a:r>
              <a:rPr lang="en-US" sz="2700" dirty="0"/>
              <a:t> 4 </a:t>
            </a:r>
            <a:r>
              <a:rPr lang="en-US" sz="2700" dirty="0" err="1"/>
              <a:t>ክንውን</a:t>
            </a:r>
            <a:r>
              <a:rPr lang="en-US" sz="2700" dirty="0"/>
              <a:t> 4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የአዕምሯዊ</a:t>
            </a:r>
            <a:r>
              <a:rPr lang="en-US" sz="2700" dirty="0" smtClean="0"/>
              <a:t> </a:t>
            </a:r>
            <a:r>
              <a:rPr lang="en-US" sz="2700" dirty="0" err="1"/>
              <a:t>ንብረት</a:t>
            </a:r>
            <a:r>
              <a:rPr lang="en-US" sz="2700" dirty="0"/>
              <a:t> </a:t>
            </a:r>
            <a:r>
              <a:rPr lang="en-US" sz="2700" dirty="0" err="1"/>
              <a:t>ጥበቃ፣ሰርተፊኬት</a:t>
            </a:r>
            <a:r>
              <a:rPr lang="en-US" sz="2700" dirty="0"/>
              <a:t> </a:t>
            </a:r>
            <a:r>
              <a:rPr lang="en-US" sz="2700" dirty="0" err="1"/>
              <a:t>እዉቅና</a:t>
            </a:r>
            <a:r>
              <a:rPr lang="en-US" sz="2700" dirty="0"/>
              <a:t> </a:t>
            </a:r>
            <a:r>
              <a:rPr lang="en-US" sz="2700" dirty="0" err="1"/>
              <a:t>ፈቃድ</a:t>
            </a:r>
            <a:r>
              <a:rPr lang="en-US" sz="2700" dirty="0"/>
              <a:t> </a:t>
            </a:r>
            <a:r>
              <a:rPr lang="en-US" sz="2700" dirty="0" err="1"/>
              <a:t>ለግለሰቦችና</a:t>
            </a:r>
            <a:r>
              <a:rPr lang="en-US" sz="2700" dirty="0"/>
              <a:t> </a:t>
            </a:r>
            <a:r>
              <a:rPr lang="en-US" sz="2700" dirty="0" err="1"/>
              <a:t>ተቋማት</a:t>
            </a:r>
            <a:r>
              <a:rPr lang="en-US" sz="2700" dirty="0"/>
              <a:t> </a:t>
            </a:r>
            <a:r>
              <a:rPr lang="en-US" sz="2700" dirty="0" err="1"/>
              <a:t>እንዲያገኙ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	 </a:t>
            </a:r>
            <a:r>
              <a:rPr lang="en-US" sz="2700" dirty="0" err="1"/>
              <a:t>እቅድ</a:t>
            </a:r>
            <a:r>
              <a:rPr lang="en-US" sz="2700" dirty="0"/>
              <a:t> 3 </a:t>
            </a:r>
            <a:r>
              <a:rPr lang="en-US" sz="2700" dirty="0" err="1"/>
              <a:t>ክንውን</a:t>
            </a:r>
            <a:r>
              <a:rPr lang="en-US" sz="2700" dirty="0"/>
              <a:t> 3 </a:t>
            </a:r>
            <a:r>
              <a:rPr lang="en-US" sz="2700" dirty="0" err="1"/>
              <a:t>አፈፃፀም</a:t>
            </a:r>
            <a:r>
              <a:rPr lang="en-US" sz="2700" dirty="0"/>
              <a:t> 100</a:t>
            </a:r>
            <a:r>
              <a:rPr lang="en-US" sz="2700" dirty="0" smtClean="0"/>
              <a:t>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700" dirty="0" err="1" smtClean="0"/>
              <a:t>በቅጂ</a:t>
            </a:r>
            <a:r>
              <a:rPr lang="en-US" sz="2700" dirty="0"/>
              <a:t>፣ </a:t>
            </a:r>
            <a:r>
              <a:rPr lang="en-US" sz="2700" dirty="0" err="1"/>
              <a:t>በንግድ</a:t>
            </a:r>
            <a:r>
              <a:rPr lang="en-US" sz="2700" dirty="0"/>
              <a:t> </a:t>
            </a:r>
            <a:r>
              <a:rPr lang="en-US" sz="2700" dirty="0" err="1"/>
              <a:t>ምልክት</a:t>
            </a:r>
            <a:r>
              <a:rPr lang="en-US" sz="2700" dirty="0"/>
              <a:t>፣ </a:t>
            </a:r>
            <a:r>
              <a:rPr lang="en-US" sz="2700" dirty="0" err="1"/>
              <a:t>በፓተንትና</a:t>
            </a:r>
            <a:r>
              <a:rPr lang="en-US" sz="2700" dirty="0"/>
              <a:t> </a:t>
            </a:r>
            <a:r>
              <a:rPr lang="en-US" sz="2700" dirty="0" err="1"/>
              <a:t>ተዛማች</a:t>
            </a:r>
            <a:r>
              <a:rPr lang="en-US" sz="2700" dirty="0"/>
              <a:t> </a:t>
            </a:r>
            <a:r>
              <a:rPr lang="en-US" sz="2700" dirty="0" err="1"/>
              <a:t>መብቶችና</a:t>
            </a:r>
            <a:r>
              <a:rPr lang="en-US" sz="2700" dirty="0"/>
              <a:t> </a:t>
            </a:r>
            <a:r>
              <a:rPr lang="en-US" sz="2700" dirty="0" err="1"/>
              <a:t>አገልግሎቶች</a:t>
            </a:r>
            <a:r>
              <a:rPr lang="en-US" sz="2700" dirty="0"/>
              <a:t> </a:t>
            </a:r>
            <a:r>
              <a:rPr lang="en-US" sz="2700" dirty="0" err="1"/>
              <a:t>ዙሪያ</a:t>
            </a:r>
            <a:r>
              <a:rPr lang="en-US" sz="2700" dirty="0"/>
              <a:t> </a:t>
            </a:r>
            <a:r>
              <a:rPr lang="en-US" sz="2700" dirty="0" err="1"/>
              <a:t>መረጃና</a:t>
            </a:r>
            <a:r>
              <a:rPr lang="en-US" sz="2700" dirty="0"/>
              <a:t> </a:t>
            </a:r>
            <a:r>
              <a:rPr lang="en-US" sz="2700" dirty="0" err="1"/>
              <a:t>ምክር</a:t>
            </a:r>
            <a:r>
              <a:rPr lang="en-US" sz="2700" dirty="0"/>
              <a:t> </a:t>
            </a:r>
            <a:r>
              <a:rPr lang="en-US" sz="2700" dirty="0" err="1"/>
              <a:t>አገልግሎት</a:t>
            </a:r>
            <a:r>
              <a:rPr lang="en-US" sz="2700" dirty="0"/>
              <a:t> </a:t>
            </a:r>
            <a:r>
              <a:rPr lang="en-US" sz="2700" dirty="0" err="1"/>
              <a:t>ግለሰቦችና</a:t>
            </a:r>
            <a:r>
              <a:rPr lang="en-US" sz="2700" dirty="0"/>
              <a:t> </a:t>
            </a:r>
            <a:r>
              <a:rPr lang="en-US" sz="2700" dirty="0" err="1"/>
              <a:t>ተቋማት</a:t>
            </a:r>
            <a:r>
              <a:rPr lang="en-US" sz="2700" dirty="0"/>
              <a:t> </a:t>
            </a:r>
            <a:r>
              <a:rPr lang="en-US" sz="2700" dirty="0" err="1"/>
              <a:t>እንዲያገኙ</a:t>
            </a:r>
            <a:r>
              <a:rPr lang="en-US" sz="2700" dirty="0"/>
              <a:t> </a:t>
            </a:r>
            <a:r>
              <a:rPr lang="en-US" sz="2700" dirty="0" err="1"/>
              <a:t>ማድረግ</a:t>
            </a:r>
            <a:r>
              <a:rPr lang="en-US" sz="2700" dirty="0"/>
              <a:t> </a:t>
            </a:r>
            <a:r>
              <a:rPr lang="en-US" sz="2700" dirty="0" err="1"/>
              <a:t>በቁጥር</a:t>
            </a:r>
            <a:r>
              <a:rPr lang="en-US" sz="2700" dirty="0"/>
              <a:t> </a:t>
            </a:r>
            <a:r>
              <a:rPr lang="en-US" sz="2700" dirty="0" err="1"/>
              <a:t>እቅድ</a:t>
            </a:r>
            <a:r>
              <a:rPr lang="en-US" sz="2700" dirty="0"/>
              <a:t> 10 </a:t>
            </a:r>
            <a:r>
              <a:rPr lang="en-US" sz="2700" dirty="0" err="1"/>
              <a:t>ክንውን</a:t>
            </a:r>
            <a:r>
              <a:rPr lang="en-US" sz="2700" dirty="0"/>
              <a:t>  21 </a:t>
            </a:r>
            <a:r>
              <a:rPr lang="en-US" sz="2700" dirty="0" err="1"/>
              <a:t>አፈፃፀም</a:t>
            </a:r>
            <a:r>
              <a:rPr lang="en-US" sz="2700" dirty="0"/>
              <a:t> 100%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954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6712" y="200949"/>
            <a:ext cx="264408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የቀጠለ</a:t>
            </a:r>
            <a:r>
              <a:rPr lang="en-US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Ethiopic Fantuwua" pitchFamily="50" charset="0"/>
              </a:rPr>
              <a:t>……</a:t>
            </a:r>
            <a:endParaRPr lang="en-US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Ethiopic Fantuwua" pitchFamily="50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01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wnloads\background\240_F_300546837_3tzFIQ89Bu4w9hibhD1hHxBrd2CUCt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67000" y="1449050"/>
            <a:ext cx="4419600" cy="1446550"/>
          </a:xfrm>
          <a:prstGeom prst="rect">
            <a:avLst/>
          </a:prstGeom>
        </p:spPr>
        <p:txBody>
          <a:bodyPr wrap="square">
            <a:prstTxWarp prst="textTriangleInverted">
              <a:avLst/>
            </a:prstTxWarp>
            <a:spAutoFit/>
            <a:scene3d>
              <a:camera prst="perspectiveHeroicExtremeRightFacing"/>
              <a:lightRig rig="threePt" dir="t"/>
            </a:scene3d>
            <a:sp3d extrusionH="57150">
              <a:bevelT w="50800" h="38100" prst="riblet"/>
            </a:sp3d>
          </a:bodyPr>
          <a:lstStyle/>
          <a:p>
            <a:r>
              <a:rPr lang="en-US" sz="8800" dirty="0" err="1" smtClean="0">
                <a:ln>
                  <a:solidFill>
                    <a:schemeClr val="bg1"/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</a:rPr>
              <a:t>ያሾክርናን</a:t>
            </a:r>
            <a:r>
              <a:rPr lang="en-US" sz="8800" dirty="0" smtClean="0">
                <a:ln>
                  <a:solidFill>
                    <a:schemeClr val="bg1"/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</a:rPr>
              <a:t>!</a:t>
            </a:r>
            <a:endParaRPr lang="en-US" sz="8800" dirty="0">
              <a:ln>
                <a:solidFill>
                  <a:schemeClr val="bg1"/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219200"/>
            <a:ext cx="9144000" cy="9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CE82-539A-4C1E-BA3B-D6AAB741024D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8600" y="152400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565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352</Words>
  <Application>Microsoft Office PowerPoint</Application>
  <PresentationFormat>On-screen Show (4:3)</PresentationFormat>
  <Paragraphs>55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Dinu</cp:lastModifiedBy>
  <cp:revision>23</cp:revision>
  <dcterms:created xsi:type="dcterms:W3CDTF">2024-10-17T17:24:30Z</dcterms:created>
  <dcterms:modified xsi:type="dcterms:W3CDTF">2025-02-14T05:29:37Z</dcterms:modified>
</cp:coreProperties>
</file>